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FFFF"/>
    <a:srgbClr val="007AB0"/>
    <a:srgbClr val="333333"/>
    <a:srgbClr val="2F3E4F"/>
    <a:srgbClr val="3546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Northeast Sales Training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February 27th, 2013</a:t>
            </a: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AUMA Actuators, inc.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0AD668-FFAC-431F-9877-B1D5819FA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Northeast Sales Training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February 27th, 2013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AUMA Actuators, inc.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63AA1F-715A-4F9B-AB01-C439CD9971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pitchFamily="34" charset="0"/>
              </a:rPr>
              <a:t>Northeast Sales Training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13315" name="Fußzeilenplatzhalt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pitchFamily="34" charset="0"/>
              </a:rPr>
              <a:t>AUMA Actuators, inc.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7748E-AD7E-4E76-9597-C4D1D9185223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133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February 27th, 2013</a:t>
            </a: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A94E0-2C30-45A0-9ADA-4BC158199E99}" type="slidenum">
              <a:rPr lang="de-DE" smtClean="0">
                <a:latin typeface="Arial" pitchFamily="34" charset="0"/>
              </a:rPr>
              <a:pPr/>
              <a:t>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0563"/>
            <a:ext cx="4706938" cy="35306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49764"/>
            <a:ext cx="5151438" cy="4141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pitchFamily="34" charset="0"/>
              </a:rPr>
              <a:t>February 27th, 2013</a:t>
            </a:r>
            <a:endParaRPr lang="de-DE" smtClean="0">
              <a:latin typeface="Arial" pitchFamily="34" charset="0"/>
            </a:endParaRPr>
          </a:p>
        </p:txBody>
      </p:sp>
      <p:sp>
        <p:nvSpPr>
          <p:cNvPr id="3789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pitchFamily="34" charset="0"/>
              </a:rPr>
              <a:t>Northeast Sales Training</a:t>
            </a:r>
            <a:endParaRPr lang="de-DE" smtClean="0">
              <a:latin typeface="Arial" pitchFamily="34" charset="0"/>
            </a:endParaRPr>
          </a:p>
        </p:txBody>
      </p:sp>
      <p:sp>
        <p:nvSpPr>
          <p:cNvPr id="37895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A16EA-E698-4A58-8A3E-867567965616}" type="slidenum">
              <a:rPr lang="de-DE" smtClean="0">
                <a:latin typeface="Arial" pitchFamily="34" charset="0"/>
              </a:rPr>
              <a:pPr/>
              <a:t>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0563"/>
            <a:ext cx="4706938" cy="35306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49764"/>
            <a:ext cx="5151438" cy="4141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pitchFamily="34" charset="0"/>
              </a:rPr>
              <a:t>February 27th, 2013</a:t>
            </a:r>
            <a:endParaRPr lang="de-DE" smtClean="0">
              <a:latin typeface="Arial" pitchFamily="34" charset="0"/>
            </a:endParaRPr>
          </a:p>
        </p:txBody>
      </p:sp>
      <p:sp>
        <p:nvSpPr>
          <p:cNvPr id="3891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pitchFamily="34" charset="0"/>
              </a:rPr>
              <a:t>Northeast Sales Training</a:t>
            </a:r>
            <a:endParaRPr lang="de-DE" smtClean="0">
              <a:latin typeface="Arial" pitchFamily="34" charset="0"/>
            </a:endParaRPr>
          </a:p>
        </p:txBody>
      </p:sp>
      <p:sp>
        <p:nvSpPr>
          <p:cNvPr id="38919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tIns="108000" rIns="108000" bIns="108000"/>
          <a:lstStyle/>
          <a:p>
            <a:pPr indent="-174625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defRPr/>
            </a:pPr>
            <a:endParaRPr lang="de-DE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1" descr="auma_r_solutions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950" y="522288"/>
            <a:ext cx="3763963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8"/>
          <p:cNvSpPr/>
          <p:nvPr/>
        </p:nvSpPr>
        <p:spPr>
          <a:xfrm>
            <a:off x="0" y="4659313"/>
            <a:ext cx="9144000" cy="625475"/>
          </a:xfrm>
          <a:prstGeom prst="rect">
            <a:avLst/>
          </a:prstGeom>
          <a:solidFill>
            <a:srgbClr val="00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 Verbindung 19"/>
          <p:cNvCxnSpPr/>
          <p:nvPr/>
        </p:nvCxnSpPr>
        <p:spPr>
          <a:xfrm>
            <a:off x="-3175" y="5316538"/>
            <a:ext cx="9144000" cy="1587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4761984"/>
            <a:ext cx="7772400" cy="428087"/>
          </a:xfrm>
        </p:spPr>
        <p:txBody>
          <a:bodyPr lIns="72000" tIns="0" bIns="0"/>
          <a:lstStyle>
            <a:lvl1pPr algn="l">
              <a:defRPr sz="2000" baseline="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1121" y="5367878"/>
            <a:ext cx="7766080" cy="220134"/>
          </a:xfrm>
          <a:noFill/>
          <a:effectLst>
            <a:softEdge rad="12700"/>
          </a:effectLst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4"/>
          <p:cNvSpPr/>
          <p:nvPr/>
        </p:nvSpPr>
        <p:spPr>
          <a:xfrm>
            <a:off x="0" y="635000"/>
            <a:ext cx="9144000" cy="6223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89000">
                <a:schemeClr val="bg1">
                  <a:lumMod val="6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9"/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6" name="Gerade Verbindung 10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1"/>
          <p:cNvSpPr/>
          <p:nvPr/>
        </p:nvSpPr>
        <p:spPr>
          <a:xfrm>
            <a:off x="7661275" y="0"/>
            <a:ext cx="14827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44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85000"/>
                  <a:alpha val="83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tIns="252000" rIns="108000" bIns="108000"/>
          <a:lstStyle/>
          <a:p>
            <a:pPr indent="-174625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de-DE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2" descr="http://intranet.auma.com/org/wm/dw/unser%20corporate%20design/corporate%20identity/Vorlagen/auma_r_solutions_pp.gif"/>
          <p:cNvPicPr>
            <a:picLocks noChangeAspect="1" noChangeArrowheads="1"/>
          </p:cNvPicPr>
          <p:nvPr/>
        </p:nvPicPr>
        <p:blipFill>
          <a:blip r:embed="rId2" cstate="print"/>
          <a:srcRect b="34837"/>
          <a:stretch>
            <a:fillRect/>
          </a:stretch>
        </p:blipFill>
        <p:spPr bwMode="auto">
          <a:xfrm>
            <a:off x="7785100" y="160338"/>
            <a:ext cx="12684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feil nach links 13">
            <a:hlinkClick r:id="" action="ppaction://hlinkshowjump?jump=previousslide"/>
          </p:cNvPr>
          <p:cNvSpPr/>
          <p:nvPr/>
        </p:nvSpPr>
        <p:spPr>
          <a:xfrm>
            <a:off x="7880350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Pfeil nach links 15">
            <a:hlinkClick r:id="" action="ppaction://hlinkshowjump?jump=nextslide"/>
          </p:cNvPr>
          <p:cNvSpPr/>
          <p:nvPr/>
        </p:nvSpPr>
        <p:spPr>
          <a:xfrm rot="10800000">
            <a:off x="8704263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4"/>
          <p:cNvSpPr/>
          <p:nvPr/>
        </p:nvSpPr>
        <p:spPr>
          <a:xfrm>
            <a:off x="0" y="635000"/>
            <a:ext cx="9144000" cy="6223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89000">
                <a:schemeClr val="bg1">
                  <a:lumMod val="6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9"/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6" name="Gerade Verbindung 10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1"/>
          <p:cNvSpPr/>
          <p:nvPr/>
        </p:nvSpPr>
        <p:spPr>
          <a:xfrm>
            <a:off x="7661275" y="0"/>
            <a:ext cx="14827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44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85000"/>
                  <a:alpha val="83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tIns="252000" rIns="108000" bIns="108000"/>
          <a:lstStyle/>
          <a:p>
            <a:pPr indent="-174625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de-DE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2" descr="http://intranet.auma.com/org/wm/dw/unser%20corporate%20design/corporate%20identity/Vorlagen/auma_r_solutions_pp.gif"/>
          <p:cNvPicPr>
            <a:picLocks noChangeAspect="1" noChangeArrowheads="1"/>
          </p:cNvPicPr>
          <p:nvPr/>
        </p:nvPicPr>
        <p:blipFill>
          <a:blip r:embed="rId2" cstate="print"/>
          <a:srcRect b="34837"/>
          <a:stretch>
            <a:fillRect/>
          </a:stretch>
        </p:blipFill>
        <p:spPr bwMode="auto">
          <a:xfrm>
            <a:off x="7785100" y="160338"/>
            <a:ext cx="12684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feil nach links 13">
            <a:hlinkClick r:id="" action="ppaction://hlinkshowjump?jump=previousslide"/>
          </p:cNvPr>
          <p:cNvSpPr/>
          <p:nvPr/>
        </p:nvSpPr>
        <p:spPr>
          <a:xfrm>
            <a:off x="7880350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Pfeil nach links 15">
            <a:hlinkClick r:id="" action="ppaction://hlinkshowjump?jump=nextslide"/>
          </p:cNvPr>
          <p:cNvSpPr/>
          <p:nvPr/>
        </p:nvSpPr>
        <p:spPr>
          <a:xfrm rot="10800000">
            <a:off x="8704263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C0F82-3B6D-4B7D-B733-7E8EF2398F1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247775" y="6524625"/>
            <a:ext cx="7035800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542925"/>
            <a:ext cx="8480425" cy="360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61925" y="990600"/>
            <a:ext cx="4216400" cy="54498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0725" y="990600"/>
            <a:ext cx="4216400" cy="5449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EB6F-46B8-4EC3-8D95-DE0BD7EDB3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247775" y="6524625"/>
            <a:ext cx="7035800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4"/>
          <p:cNvSpPr/>
          <p:nvPr/>
        </p:nvSpPr>
        <p:spPr>
          <a:xfrm>
            <a:off x="0" y="635000"/>
            <a:ext cx="9144000" cy="6223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89000">
                <a:schemeClr val="bg1">
                  <a:lumMod val="6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9"/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6" name="Gerade Verbindung 10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1"/>
          <p:cNvSpPr/>
          <p:nvPr/>
        </p:nvSpPr>
        <p:spPr>
          <a:xfrm>
            <a:off x="7661275" y="0"/>
            <a:ext cx="14827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44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85000"/>
                  <a:alpha val="83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tIns="252000" rIns="108000" bIns="108000"/>
          <a:lstStyle/>
          <a:p>
            <a:pPr indent="-174625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de-DE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2" descr="http://intranet.auma.com/org/wm/dw/unser%20corporate%20design/corporate%20identity/Vorlagen/auma_r_solutions_pp.gif"/>
          <p:cNvPicPr>
            <a:picLocks noChangeAspect="1" noChangeArrowheads="1"/>
          </p:cNvPicPr>
          <p:nvPr/>
        </p:nvPicPr>
        <p:blipFill>
          <a:blip r:embed="rId2" cstate="print"/>
          <a:srcRect b="34837"/>
          <a:stretch>
            <a:fillRect/>
          </a:stretch>
        </p:blipFill>
        <p:spPr bwMode="auto">
          <a:xfrm>
            <a:off x="7785100" y="160338"/>
            <a:ext cx="12684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feil nach links 13">
            <a:hlinkClick r:id="" action="ppaction://hlinkshowjump?jump=previousslide"/>
          </p:cNvPr>
          <p:cNvSpPr/>
          <p:nvPr/>
        </p:nvSpPr>
        <p:spPr>
          <a:xfrm>
            <a:off x="7880350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Pfeil nach links 15">
            <a:hlinkClick r:id="" action="ppaction://hlinkshowjump?jump=nextslide"/>
          </p:cNvPr>
          <p:cNvSpPr/>
          <p:nvPr/>
        </p:nvSpPr>
        <p:spPr>
          <a:xfrm rot="10800000">
            <a:off x="8704263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2"/>
          <p:cNvSpPr/>
          <p:nvPr/>
        </p:nvSpPr>
        <p:spPr>
          <a:xfrm>
            <a:off x="250030" y="1250156"/>
            <a:ext cx="8352000" cy="36000"/>
          </a:xfrm>
          <a:prstGeom prst="rect">
            <a:avLst/>
          </a:prstGeom>
          <a:gradFill flip="none" rotWithShape="1">
            <a:gsLst>
              <a:gs pos="5000">
                <a:schemeClr val="tx2"/>
              </a:gs>
              <a:gs pos="59000">
                <a:schemeClr val="tx2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1200"/>
              </a:spcAft>
              <a:defRPr sz="1600" b="1">
                <a:solidFill>
                  <a:srgbClr val="000000"/>
                </a:solidFill>
              </a:defRPr>
            </a:lvl1pPr>
            <a:lvl2pPr>
              <a:buClr>
                <a:srgbClr val="5A5A5A"/>
              </a:buClr>
              <a:defRPr sz="1600">
                <a:solidFill>
                  <a:srgbClr val="000000"/>
                </a:solidFill>
              </a:defRPr>
            </a:lvl2pPr>
            <a:lvl3pPr>
              <a:buClr>
                <a:srgbClr val="5A5A5A"/>
              </a:buCl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6895-FADA-4C2C-9338-C23245105B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4"/>
          <p:cNvSpPr/>
          <p:nvPr/>
        </p:nvSpPr>
        <p:spPr>
          <a:xfrm>
            <a:off x="0" y="635000"/>
            <a:ext cx="9144000" cy="6223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89000">
                <a:schemeClr val="bg1">
                  <a:lumMod val="6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9"/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 Verbindung 10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11"/>
          <p:cNvSpPr/>
          <p:nvPr/>
        </p:nvSpPr>
        <p:spPr>
          <a:xfrm>
            <a:off x="7661275" y="0"/>
            <a:ext cx="14827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44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85000"/>
                  <a:alpha val="83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tIns="252000" rIns="108000" bIns="108000"/>
          <a:lstStyle/>
          <a:p>
            <a:pPr indent="-174625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de-DE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2" descr="http://intranet.auma.com/org/wm/dw/unser%20corporate%20design/corporate%20identity/Vorlagen/auma_r_solutions_pp.gif"/>
          <p:cNvPicPr>
            <a:picLocks noChangeAspect="1" noChangeArrowheads="1"/>
          </p:cNvPicPr>
          <p:nvPr/>
        </p:nvPicPr>
        <p:blipFill>
          <a:blip r:embed="rId2" cstate="print"/>
          <a:srcRect b="34837"/>
          <a:stretch>
            <a:fillRect/>
          </a:stretch>
        </p:blipFill>
        <p:spPr bwMode="auto">
          <a:xfrm>
            <a:off x="7785100" y="160338"/>
            <a:ext cx="12684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feil nach links 13">
            <a:hlinkClick r:id="" action="ppaction://hlinkshowjump?jump=previousslide"/>
          </p:cNvPr>
          <p:cNvSpPr/>
          <p:nvPr/>
        </p:nvSpPr>
        <p:spPr>
          <a:xfrm>
            <a:off x="7880350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Pfeil nach links 15">
            <a:hlinkClick r:id="" action="ppaction://hlinkshowjump?jump=nextslide"/>
          </p:cNvPr>
          <p:cNvSpPr/>
          <p:nvPr/>
        </p:nvSpPr>
        <p:spPr>
          <a:xfrm rot="10800000">
            <a:off x="8704263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41400" y="5230367"/>
            <a:ext cx="8032090" cy="36000"/>
          </a:xfrm>
          <a:prstGeom prst="rect">
            <a:avLst/>
          </a:prstGeom>
          <a:gradFill flip="none" rotWithShape="1">
            <a:gsLst>
              <a:gs pos="0">
                <a:srgbClr val="007AB0">
                  <a:shade val="30000"/>
                  <a:satMod val="115000"/>
                </a:srgbClr>
              </a:gs>
              <a:gs pos="80000">
                <a:srgbClr val="007AB0">
                  <a:shade val="67500"/>
                  <a:satMod val="115000"/>
                </a:srgbClr>
              </a:gs>
              <a:gs pos="100000">
                <a:srgbClr val="007AB0">
                  <a:shade val="100000"/>
                  <a:satMod val="115000"/>
                  <a:alpha val="6000"/>
                </a:srgb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4857760"/>
            <a:ext cx="7772400" cy="500066"/>
          </a:xfrm>
        </p:spPr>
        <p:txBody>
          <a:bodyPr anchor="t"/>
          <a:lstStyle>
            <a:lvl1pPr algn="l">
              <a:defRPr sz="2000" b="1" cap="none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5357826"/>
            <a:ext cx="7772400" cy="357190"/>
          </a:xfrm>
          <a:noFill/>
          <a:effectLst/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rgbClr val="2F3E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592138" y="1074738"/>
            <a:ext cx="7345362" cy="34163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3E08-C636-46EC-A3C5-5770C18919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4"/>
          <p:cNvSpPr/>
          <p:nvPr/>
        </p:nvSpPr>
        <p:spPr>
          <a:xfrm>
            <a:off x="0" y="635000"/>
            <a:ext cx="9144000" cy="6223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89000">
                <a:schemeClr val="bg1">
                  <a:lumMod val="6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9"/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 Verbindung 10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11"/>
          <p:cNvSpPr/>
          <p:nvPr/>
        </p:nvSpPr>
        <p:spPr>
          <a:xfrm>
            <a:off x="7661275" y="0"/>
            <a:ext cx="14827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44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85000"/>
                  <a:alpha val="83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tIns="252000" rIns="108000" bIns="108000"/>
          <a:lstStyle/>
          <a:p>
            <a:pPr indent="-174625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de-DE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2" descr="http://intranet.auma.com/org/wm/dw/unser%20corporate%20design/corporate%20identity/Vorlagen/auma_r_solutions_pp.gif"/>
          <p:cNvPicPr>
            <a:picLocks noChangeAspect="1" noChangeArrowheads="1"/>
          </p:cNvPicPr>
          <p:nvPr/>
        </p:nvPicPr>
        <p:blipFill>
          <a:blip r:embed="rId2" cstate="print"/>
          <a:srcRect b="34837"/>
          <a:stretch>
            <a:fillRect/>
          </a:stretch>
        </p:blipFill>
        <p:spPr bwMode="auto">
          <a:xfrm>
            <a:off x="7785100" y="160338"/>
            <a:ext cx="12684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feil nach links 13">
            <a:hlinkClick r:id="" action="ppaction://hlinkshowjump?jump=previousslide"/>
          </p:cNvPr>
          <p:cNvSpPr/>
          <p:nvPr/>
        </p:nvSpPr>
        <p:spPr>
          <a:xfrm>
            <a:off x="7880350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Pfeil nach links 15">
            <a:hlinkClick r:id="" action="ppaction://hlinkshowjump?jump=nextslide"/>
          </p:cNvPr>
          <p:cNvSpPr/>
          <p:nvPr/>
        </p:nvSpPr>
        <p:spPr>
          <a:xfrm rot="10800000">
            <a:off x="8704263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12"/>
          <p:cNvSpPr/>
          <p:nvPr/>
        </p:nvSpPr>
        <p:spPr>
          <a:xfrm>
            <a:off x="250030" y="1250156"/>
            <a:ext cx="4392000" cy="36000"/>
          </a:xfrm>
          <a:prstGeom prst="rect">
            <a:avLst/>
          </a:prstGeom>
          <a:gradFill flip="none" rotWithShape="1">
            <a:gsLst>
              <a:gs pos="5000">
                <a:schemeClr val="tx2"/>
              </a:gs>
              <a:gs pos="59000">
                <a:schemeClr val="tx2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243682" y="942180"/>
            <a:ext cx="4321175" cy="536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50607" y="950119"/>
            <a:ext cx="4032000" cy="5392575"/>
          </a:xfr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8C12-DCC1-4DD2-9D8D-BB145092ED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4"/>
          <p:cNvSpPr/>
          <p:nvPr/>
        </p:nvSpPr>
        <p:spPr>
          <a:xfrm>
            <a:off x="0" y="635000"/>
            <a:ext cx="9144000" cy="6223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89000">
                <a:schemeClr val="bg1">
                  <a:lumMod val="6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9"/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 Verbindung 10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1"/>
          <p:cNvSpPr/>
          <p:nvPr/>
        </p:nvSpPr>
        <p:spPr>
          <a:xfrm>
            <a:off x="7661275" y="0"/>
            <a:ext cx="14827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44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85000"/>
                  <a:alpha val="83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tIns="252000" rIns="108000" bIns="108000"/>
          <a:lstStyle/>
          <a:p>
            <a:pPr indent="-174625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de-DE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2" descr="http://intranet.auma.com/org/wm/dw/unser%20corporate%20design/corporate%20identity/Vorlagen/auma_r_solutions_pp.gif"/>
          <p:cNvPicPr>
            <a:picLocks noChangeAspect="1" noChangeArrowheads="1"/>
          </p:cNvPicPr>
          <p:nvPr/>
        </p:nvPicPr>
        <p:blipFill>
          <a:blip r:embed="rId2" cstate="print"/>
          <a:srcRect b="34837"/>
          <a:stretch>
            <a:fillRect/>
          </a:stretch>
        </p:blipFill>
        <p:spPr bwMode="auto">
          <a:xfrm>
            <a:off x="7785100" y="160338"/>
            <a:ext cx="12684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feil nach links 13">
            <a:hlinkClick r:id="" action="ppaction://hlinkshowjump?jump=previousslide"/>
          </p:cNvPr>
          <p:cNvSpPr/>
          <p:nvPr/>
        </p:nvSpPr>
        <p:spPr>
          <a:xfrm>
            <a:off x="7880350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Pfeil nach links 15">
            <a:hlinkClick r:id="" action="ppaction://hlinkshowjump?jump=nextslide"/>
          </p:cNvPr>
          <p:cNvSpPr/>
          <p:nvPr/>
        </p:nvSpPr>
        <p:spPr>
          <a:xfrm rot="10800000">
            <a:off x="8704263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2"/>
          <p:cNvSpPr/>
          <p:nvPr/>
        </p:nvSpPr>
        <p:spPr>
          <a:xfrm>
            <a:off x="250030" y="1250156"/>
            <a:ext cx="8352000" cy="36000"/>
          </a:xfrm>
          <a:prstGeom prst="rect">
            <a:avLst/>
          </a:prstGeom>
          <a:gradFill flip="none" rotWithShape="1">
            <a:gsLst>
              <a:gs pos="5000">
                <a:schemeClr val="tx2"/>
              </a:gs>
              <a:gs pos="59000">
                <a:schemeClr val="tx2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42888" y="935035"/>
            <a:ext cx="7935913" cy="255111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0" y="3643314"/>
            <a:ext cx="9144000" cy="2908300"/>
          </a:xfr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defRPr lang="de-DE" sz="16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309D-C7E0-4865-B27D-2475460A5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676D-258E-43E6-935A-5C010C6FF9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0" y="681038"/>
            <a:ext cx="9144000" cy="5880100"/>
          </a:xfrm>
        </p:spPr>
        <p:txBody>
          <a:bodyPr/>
          <a:lstStyle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1414-A520-4937-9007-267015664CD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4"/>
          <p:cNvSpPr/>
          <p:nvPr/>
        </p:nvSpPr>
        <p:spPr>
          <a:xfrm>
            <a:off x="0" y="635000"/>
            <a:ext cx="9144000" cy="6223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89000">
                <a:schemeClr val="bg1">
                  <a:lumMod val="6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9"/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9" name="Gerade Verbindung 10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11"/>
          <p:cNvSpPr/>
          <p:nvPr/>
        </p:nvSpPr>
        <p:spPr>
          <a:xfrm>
            <a:off x="7661275" y="0"/>
            <a:ext cx="14827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44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85000"/>
                  <a:alpha val="83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tIns="252000" rIns="108000" bIns="108000"/>
          <a:lstStyle/>
          <a:p>
            <a:pPr indent="-174625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de-DE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2" descr="http://intranet.auma.com/org/wm/dw/unser%20corporate%20design/corporate%20identity/Vorlagen/auma_r_solutions_pp.gif"/>
          <p:cNvPicPr>
            <a:picLocks noChangeAspect="1" noChangeArrowheads="1"/>
          </p:cNvPicPr>
          <p:nvPr/>
        </p:nvPicPr>
        <p:blipFill>
          <a:blip r:embed="rId2" cstate="print"/>
          <a:srcRect b="34837"/>
          <a:stretch>
            <a:fillRect/>
          </a:stretch>
        </p:blipFill>
        <p:spPr bwMode="auto">
          <a:xfrm>
            <a:off x="7785100" y="160338"/>
            <a:ext cx="12684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feil nach links 13">
            <a:hlinkClick r:id="" action="ppaction://hlinkshowjump?jump=previousslide"/>
          </p:cNvPr>
          <p:cNvSpPr/>
          <p:nvPr/>
        </p:nvSpPr>
        <p:spPr>
          <a:xfrm>
            <a:off x="7880350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Pfeil nach links 15">
            <a:hlinkClick r:id="" action="ppaction://hlinkshowjump?jump=nextslide"/>
          </p:cNvPr>
          <p:cNvSpPr/>
          <p:nvPr/>
        </p:nvSpPr>
        <p:spPr>
          <a:xfrm rot="10800000">
            <a:off x="8704263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Rechteck 12"/>
          <p:cNvSpPr/>
          <p:nvPr/>
        </p:nvSpPr>
        <p:spPr>
          <a:xfrm>
            <a:off x="250030" y="1250156"/>
            <a:ext cx="4392000" cy="36000"/>
          </a:xfrm>
          <a:prstGeom prst="rect">
            <a:avLst/>
          </a:prstGeom>
          <a:gradFill flip="none" rotWithShape="1">
            <a:gsLst>
              <a:gs pos="5000">
                <a:schemeClr val="tx2"/>
              </a:gs>
              <a:gs pos="59000">
                <a:schemeClr val="tx2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57751" y="3814771"/>
            <a:ext cx="4032000" cy="2628000"/>
          </a:xfr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defRPr lang="de-DE" sz="16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7"/>
          </p:nvPr>
        </p:nvSpPr>
        <p:spPr>
          <a:xfrm>
            <a:off x="4850607" y="950120"/>
            <a:ext cx="4032000" cy="2628000"/>
          </a:xfr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defRPr lang="de-DE" sz="16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defRPr lang="de-DE" sz="1600" b="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8"/>
          </p:nvPr>
        </p:nvSpPr>
        <p:spPr>
          <a:xfrm>
            <a:off x="243682" y="942973"/>
            <a:ext cx="4320000" cy="5364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8" name="Foliennummernplatzhalt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3FBB-99FF-4D2A-B94A-EEA5F20BC3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3000" y="5729288"/>
            <a:ext cx="6143625" cy="700087"/>
          </a:xfrm>
          <a:noFill/>
          <a:effectLst/>
        </p:spPr>
        <p:txBody>
          <a:bodyPr/>
          <a:lstStyle>
            <a:lvl1pPr marL="0" indent="0" algn="ctr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1150134" y="1271584"/>
            <a:ext cx="6084000" cy="4359600"/>
          </a:xfr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lang="de-DE" sz="16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defRPr lang="de-DE" sz="16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de-DE" sz="16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defRPr lang="de-DE" sz="1600" b="1" kern="1200" baseline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de-DE" sz="16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8A54-14D5-4CE1-B27F-232B01CE38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635000"/>
            <a:ext cx="9144000" cy="6223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89000">
                <a:schemeClr val="bg1">
                  <a:lumMod val="6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200025" y="109538"/>
            <a:ext cx="8515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edit title master format</a:t>
            </a:r>
          </a:p>
        </p:txBody>
      </p:sp>
      <p:sp>
        <p:nvSpPr>
          <p:cNvPr id="12" name="Rechteck 11"/>
          <p:cNvSpPr/>
          <p:nvPr/>
        </p:nvSpPr>
        <p:spPr>
          <a:xfrm>
            <a:off x="7661275" y="0"/>
            <a:ext cx="14827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44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85000"/>
                  <a:alpha val="83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tIns="252000" rIns="108000" bIns="108000"/>
          <a:lstStyle/>
          <a:p>
            <a:pPr indent="-174625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de-DE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1" name="Picture 2" descr="http://intranet.auma.com/org/wm/dw/unser%20corporate%20design/corporate%20identity/Vorlagen/auma_r_solutions_pp.gif"/>
          <p:cNvPicPr>
            <a:picLocks noChangeAspect="1" noChangeArrowheads="1"/>
          </p:cNvPicPr>
          <p:nvPr/>
        </p:nvPicPr>
        <p:blipFill>
          <a:blip r:embed="rId15" cstate="print"/>
          <a:srcRect b="34837"/>
          <a:stretch>
            <a:fillRect/>
          </a:stretch>
        </p:blipFill>
        <p:spPr bwMode="auto">
          <a:xfrm>
            <a:off x="7785100" y="160338"/>
            <a:ext cx="12684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525" y="935038"/>
            <a:ext cx="8359775" cy="5346700"/>
          </a:xfrm>
          <a:prstGeom prst="rect">
            <a:avLst/>
          </a:prstGeom>
          <a:noFill/>
          <a:effectLst>
            <a:softEdge rad="12700"/>
          </a:effectLst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 smtClean="0"/>
              <a:t>Click to edit text master formats</a:t>
            </a:r>
          </a:p>
          <a:p>
            <a:pPr lvl="0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smtClean="0"/>
              <a:t>Fourth level</a:t>
            </a:r>
          </a:p>
          <a:p>
            <a:pPr lvl="4"/>
            <a:r>
              <a:rPr lang="de-DE" dirty="0" smtClean="0"/>
              <a:t>Fifth Level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>
          <a:xfrm>
            <a:off x="7681913" y="6586538"/>
            <a:ext cx="1439862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9BD8D3-9B86-47FE-B12C-686A9281814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4" name="Pfeil nach links 13">
            <a:hlinkClick r:id="" action="ppaction://hlinkshowjump?jump=previousslide"/>
          </p:cNvPr>
          <p:cNvSpPr/>
          <p:nvPr/>
        </p:nvSpPr>
        <p:spPr>
          <a:xfrm>
            <a:off x="7880350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Pfeil nach links 15">
            <a:hlinkClick r:id="" action="ppaction://hlinkshowjump?jump=nextslide"/>
          </p:cNvPr>
          <p:cNvSpPr/>
          <p:nvPr/>
        </p:nvSpPr>
        <p:spPr>
          <a:xfrm rot="10800000">
            <a:off x="8704263" y="6651625"/>
            <a:ext cx="180975" cy="144463"/>
          </a:xfrm>
          <a:prstGeom prst="leftArrow">
            <a:avLst/>
          </a:prstGeom>
          <a:solidFill>
            <a:srgbClr val="C0C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57" r:id="rId6"/>
    <p:sldLayoutId id="2147483758" r:id="rId7"/>
    <p:sldLayoutId id="2147483765" r:id="rId8"/>
    <p:sldLayoutId id="2147483759" r:id="rId9"/>
    <p:sldLayoutId id="2147483766" r:id="rId10"/>
    <p:sldLayoutId id="2147483767" r:id="rId11"/>
    <p:sldLayoutId id="2147483768" r:id="rId12"/>
    <p:sldLayoutId id="2147483769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i="1" kern="1200">
          <a:solidFill>
            <a:srgbClr val="FFFFFF"/>
          </a:solidFill>
          <a:latin typeface="Century Gothic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FFFFFF"/>
          </a:solidFill>
          <a:latin typeface="Century Gothic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FFFFFF"/>
          </a:solidFill>
          <a:latin typeface="Century Gothic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FFFFFF"/>
          </a:solidFill>
          <a:latin typeface="Century Gothic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FFFFFF"/>
          </a:solidFill>
          <a:latin typeface="Century Gothic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FFFFFF"/>
          </a:solidFill>
          <a:latin typeface="Century Gothic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FFFFFF"/>
          </a:solidFill>
          <a:latin typeface="Century Gothic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FFFFFF"/>
          </a:solidFill>
          <a:latin typeface="Century Gothic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FFFFFF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ts val="1200"/>
        </a:spcAft>
        <a:buFont typeface="Arial" pitchFamily="34" charset="0"/>
        <a:defRPr sz="1600" b="1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450850" indent="-285750" algn="l" rtl="0" eaLnBrk="1" fontAlgn="base" hangingPunct="1">
        <a:spcBef>
          <a:spcPct val="20000"/>
        </a:spcBef>
        <a:spcAft>
          <a:spcPts val="600"/>
        </a:spcAft>
        <a:buClr>
          <a:srgbClr val="5A5A5A"/>
        </a:buClr>
        <a:buFont typeface="Wingdings" pitchFamily="2" charset="2"/>
        <a:buChar char="§"/>
        <a:defRPr sz="16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714375" indent="-228600" algn="l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Font typeface="Arial" pitchFamily="34" charset="0"/>
        <a:buChar char="•"/>
        <a:defRPr sz="1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165225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614488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http://www.auma-usa.com/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uma-usa.com/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ma-usa.com/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hyperlink" Target="http://www.auma-usa.com/auma-new/FindSerial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dirty="0" smtClean="0">
                <a:ln w="0">
                  <a:noFill/>
                </a:ln>
                <a:solidFill>
                  <a:schemeClr val="bg1"/>
                </a:solidFill>
                <a:latin typeface="Arial" charset="0"/>
              </a:rPr>
              <a:t>Northeast Generation .2 Training</a:t>
            </a:r>
            <a:endParaRPr lang="en-US" dirty="0" smtClean="0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fontAlgn="auto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Diagram Review / Matrix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619B21-47A4-4CA3-B769-EDADF3E3662C}" type="slidenum">
              <a:rPr lang="de-DE" smtClean="0">
                <a:latin typeface="Arial" pitchFamily="34" charset="0"/>
              </a:rPr>
              <a:pPr/>
              <a:t>10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1800" smtClean="0"/>
              <a:t>TPA Wiring diagram codes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419225"/>
            <a:ext cx="7712075" cy="2857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1425413" name="Group 5"/>
          <p:cNvGraphicFramePr>
            <a:graphicFrameLocks noGrp="1"/>
          </p:cNvGraphicFramePr>
          <p:nvPr/>
        </p:nvGraphicFramePr>
        <p:xfrm>
          <a:off x="282575" y="971550"/>
          <a:ext cx="8343900" cy="546100"/>
        </p:xfrm>
        <a:graphic>
          <a:graphicData uri="http://schemas.openxmlformats.org/drawingml/2006/table">
            <a:tbl>
              <a:tblPr/>
              <a:tblGrid>
                <a:gridCol w="2085975"/>
                <a:gridCol w="2085975"/>
                <a:gridCol w="2085975"/>
                <a:gridCol w="2085975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CommonBullets" pitchFamily="34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CommonBullets" pitchFamily="34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 100/001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CommonBullets" pitchFamily="34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CommonBullets" pitchFamily="34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00R1AA-101-000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195388" y="1687513"/>
            <a:ext cx="2036762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pitchFamily="34" charset="0"/>
              </a:rPr>
              <a:t>TPA: 00R1AA-101-000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27025" y="4799013"/>
            <a:ext cx="8640763" cy="1187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888888"/>
              </a:buClr>
              <a:buSzPct val="120000"/>
              <a:buFont typeface="Wingdings" pitchFamily="2" charset="2"/>
              <a:buChar char="§"/>
            </a:pPr>
            <a:r>
              <a:rPr lang="en-US" sz="2400">
                <a:solidFill>
                  <a:srgbClr val="888888"/>
                </a:solidFill>
                <a:cs typeface="Arial" pitchFamily="34" charset="0"/>
              </a:rPr>
              <a:t> new code</a:t>
            </a:r>
          </a:p>
          <a:p>
            <a:pPr>
              <a:buClr>
                <a:srgbClr val="888888"/>
              </a:buClr>
              <a:buSzPct val="120000"/>
              <a:buFont typeface="Wingdings" pitchFamily="2" charset="2"/>
              <a:buChar char="§"/>
            </a:pPr>
            <a:r>
              <a:rPr lang="en-US" sz="2400">
                <a:solidFill>
                  <a:srgbClr val="888888"/>
                </a:solidFill>
                <a:cs typeface="Arial" pitchFamily="34" charset="0"/>
              </a:rPr>
              <a:t> required due to new features</a:t>
            </a:r>
          </a:p>
          <a:p>
            <a:pPr>
              <a:buClr>
                <a:srgbClr val="888888"/>
              </a:buClr>
              <a:buSzPct val="120000"/>
              <a:buFont typeface="Wingdings" pitchFamily="2" charset="2"/>
              <a:buChar char="§"/>
            </a:pPr>
            <a:r>
              <a:rPr lang="en-US" sz="2400">
                <a:solidFill>
                  <a:srgbClr val="888888"/>
                </a:solidFill>
                <a:cs typeface="Arial" pitchFamily="34" charset="0"/>
              </a:rPr>
              <a:t> fully compatible to the old system (KMS)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A9AB99-1DBE-4476-A1A2-571D7EFF3108}" type="slidenum">
              <a:rPr lang="de-DE" smtClean="0">
                <a:latin typeface="Arial" pitchFamily="34" charset="0"/>
              </a:rPr>
              <a:pPr/>
              <a:t>11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331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TPA Code system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63525" y="854075"/>
          <a:ext cx="8547100" cy="914400"/>
        </p:xfrm>
        <a:graphic>
          <a:graphicData uri="http://schemas.openxmlformats.org/drawingml/2006/table">
            <a:tbl>
              <a:tblPr/>
              <a:tblGrid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</a:tr>
            </a:tbl>
          </a:graphicData>
        </a:graphic>
      </p:graphicFrame>
      <p:sp>
        <p:nvSpPr>
          <p:cNvPr id="13363" name="Geschweifte Klammer rechts 6"/>
          <p:cNvSpPr>
            <a:spLocks/>
          </p:cNvSpPr>
          <p:nvPr/>
        </p:nvSpPr>
        <p:spPr bwMode="auto">
          <a:xfrm rot="5400000">
            <a:off x="648494" y="1480344"/>
            <a:ext cx="503238" cy="1079500"/>
          </a:xfrm>
          <a:prstGeom prst="rightBrace">
            <a:avLst>
              <a:gd name="adj1" fmla="val 8342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/>
            <a:endParaRPr lang="en-US" sz="140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15" name="Nach oben gebogener Pfeil 14"/>
          <p:cNvSpPr/>
          <p:nvPr/>
        </p:nvSpPr>
        <p:spPr bwMode="auto">
          <a:xfrm rot="5400000">
            <a:off x="-158750" y="3644900"/>
            <a:ext cx="4572000" cy="863600"/>
          </a:xfrm>
          <a:prstGeom prst="bentUp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6" name="Nach oben gebogener Pfeil 15"/>
          <p:cNvSpPr/>
          <p:nvPr/>
        </p:nvSpPr>
        <p:spPr bwMode="auto">
          <a:xfrm rot="5400000">
            <a:off x="711200" y="3371850"/>
            <a:ext cx="4025900" cy="863600"/>
          </a:xfrm>
          <a:prstGeom prst="bentUp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" name="Nach oben gebogener Pfeil 16"/>
          <p:cNvSpPr/>
          <p:nvPr/>
        </p:nvSpPr>
        <p:spPr bwMode="auto">
          <a:xfrm rot="5400000">
            <a:off x="1547018" y="3123407"/>
            <a:ext cx="3548063" cy="863600"/>
          </a:xfrm>
          <a:prstGeom prst="bentUp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8" name="Nach oben gebogener Pfeil 17"/>
          <p:cNvSpPr/>
          <p:nvPr/>
        </p:nvSpPr>
        <p:spPr bwMode="auto">
          <a:xfrm rot="5400000">
            <a:off x="3886200" y="2686050"/>
            <a:ext cx="2654300" cy="863600"/>
          </a:xfrm>
          <a:prstGeom prst="bentUp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" name="Nach oben gebogener Pfeil 18"/>
          <p:cNvSpPr/>
          <p:nvPr/>
        </p:nvSpPr>
        <p:spPr bwMode="auto">
          <a:xfrm rot="5400000">
            <a:off x="4705350" y="2438400"/>
            <a:ext cx="2159000" cy="863600"/>
          </a:xfrm>
          <a:prstGeom prst="bentUp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" name="Nach oben gebogener Pfeil 19"/>
          <p:cNvSpPr/>
          <p:nvPr/>
        </p:nvSpPr>
        <p:spPr bwMode="auto">
          <a:xfrm rot="5400000">
            <a:off x="5562600" y="2178050"/>
            <a:ext cx="1638300" cy="863600"/>
          </a:xfrm>
          <a:prstGeom prst="bentUp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" name="Nach oben gebogener Pfeil 20"/>
          <p:cNvSpPr/>
          <p:nvPr/>
        </p:nvSpPr>
        <p:spPr bwMode="auto">
          <a:xfrm rot="5400000">
            <a:off x="2413000" y="2889250"/>
            <a:ext cx="3060700" cy="863600"/>
          </a:xfrm>
          <a:prstGeom prst="bentUp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0" y="3860800"/>
            <a:ext cx="16906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latin typeface="Arial" charset="0"/>
              </a:rPr>
              <a:t>Motor</a:t>
            </a:r>
          </a:p>
          <a:p>
            <a:pPr>
              <a:defRPr/>
            </a:pPr>
            <a:r>
              <a:rPr lang="de-DE" sz="1600" dirty="0">
                <a:latin typeface="Arial" charset="0"/>
              </a:rPr>
              <a:t>00</a:t>
            </a:r>
            <a:r>
              <a:rPr lang="de-DE" sz="1600" dirty="0">
                <a:latin typeface="Arial" charset="0"/>
                <a:sym typeface="Wingdings" pitchFamily="2" charset="2"/>
              </a:rPr>
              <a:t> AUMA 3ph</a:t>
            </a:r>
          </a:p>
          <a:p>
            <a:pPr>
              <a:defRPr/>
            </a:pPr>
            <a:r>
              <a:rPr lang="de-DE" sz="1600" dirty="0">
                <a:latin typeface="Arial" charset="0"/>
                <a:sym typeface="Wingdings" pitchFamily="2" charset="2"/>
              </a:rPr>
              <a:t>01L. 1ph.</a:t>
            </a:r>
          </a:p>
          <a:p>
            <a:pPr>
              <a:defRPr/>
            </a:pPr>
            <a:r>
              <a:rPr lang="de-DE" sz="1600" dirty="0">
                <a:latin typeface="Arial" charset="0"/>
                <a:sym typeface="Wingdings" pitchFamily="2" charset="2"/>
              </a:rPr>
              <a:t>50with AM/C</a:t>
            </a:r>
          </a:p>
          <a:p>
            <a:pPr>
              <a:defRPr/>
            </a:pPr>
            <a:r>
              <a:rPr lang="de-DE" sz="1600" dirty="0">
                <a:latin typeface="Arial" charset="0"/>
                <a:sym typeface="Wingdings" pitchFamily="2" charset="2"/>
              </a:rPr>
              <a:t>16SG</a:t>
            </a:r>
          </a:p>
          <a:p>
            <a:pPr>
              <a:defRPr/>
            </a:pPr>
            <a:endParaRPr lang="de-DE" sz="1600" dirty="0"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554288" y="5994400"/>
            <a:ext cx="38592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latin typeface="Arial" charset="0"/>
              </a:rPr>
              <a:t>Closing</a:t>
            </a:r>
            <a:r>
              <a:rPr lang="de-DE" sz="1600" dirty="0">
                <a:latin typeface="Arial" charset="0"/>
              </a:rPr>
              <a:t> </a:t>
            </a:r>
            <a:r>
              <a:rPr lang="de-DE" sz="1600" dirty="0" err="1">
                <a:latin typeface="Arial" charset="0"/>
              </a:rPr>
              <a:t>direction</a:t>
            </a:r>
            <a:r>
              <a:rPr lang="de-DE" sz="1600" dirty="0">
                <a:latin typeface="Arial" charset="0"/>
              </a:rPr>
              <a:t>: R:= CW; L:= CCW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224588" y="3479800"/>
            <a:ext cx="3859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1168400" algn="l"/>
              </a:tabLst>
              <a:defRPr/>
            </a:pPr>
            <a:r>
              <a:rPr lang="de-DE" sz="1600" dirty="0">
                <a:latin typeface="Arial" charset="0"/>
              </a:rPr>
              <a:t>Pos. Trans: 	0:= w/o A:= </a:t>
            </a:r>
            <a:r>
              <a:rPr lang="de-DE" sz="1600" dirty="0" smtClean="0">
                <a:latin typeface="Arial" charset="0"/>
              </a:rPr>
              <a:t>Pot</a:t>
            </a:r>
            <a:endParaRPr lang="de-DE" sz="1600" dirty="0">
              <a:latin typeface="Arial" charset="0"/>
            </a:endParaRPr>
          </a:p>
          <a:p>
            <a:pPr>
              <a:tabLst>
                <a:tab pos="1079500" algn="l"/>
                <a:tab pos="1168400" algn="l"/>
              </a:tabLst>
              <a:defRPr/>
            </a:pPr>
            <a:r>
              <a:rPr lang="de-DE" sz="1600" dirty="0">
                <a:latin typeface="Arial" charset="0"/>
              </a:rPr>
              <a:t>E:=RWG; Q/I:=MWG</a:t>
            </a:r>
          </a:p>
        </p:txBody>
      </p:sp>
      <p:sp>
        <p:nvSpPr>
          <p:cNvPr id="13374" name="Textfeld 29"/>
          <p:cNvSpPr txBox="1">
            <a:spLocks noChangeArrowheads="1"/>
          </p:cNvSpPr>
          <p:nvPr/>
        </p:nvSpPr>
        <p:spPr bwMode="auto">
          <a:xfrm>
            <a:off x="5640388" y="4013200"/>
            <a:ext cx="3859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435100" algn="l"/>
              </a:tabLst>
            </a:pPr>
            <a:r>
              <a:rPr lang="de-DE" sz="1600" dirty="0">
                <a:cs typeface="Arial" pitchFamily="34" charset="0"/>
              </a:rPr>
              <a:t>Signalization: 	1:= Blinker, </a:t>
            </a:r>
          </a:p>
          <a:p>
            <a:pPr>
              <a:tabLst>
                <a:tab pos="1435100" algn="l"/>
              </a:tabLst>
            </a:pPr>
            <a:r>
              <a:rPr lang="de-DE" sz="1600" dirty="0">
                <a:cs typeface="Arial" pitchFamily="34" charset="0"/>
              </a:rPr>
              <a:t>	2:=BL+ Manual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370388" y="4457700"/>
            <a:ext cx="38592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latin typeface="Arial" charset="0"/>
              </a:rPr>
              <a:t>Limit Switches: A:= 8; B:= 8.2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760788" y="4940300"/>
            <a:ext cx="4951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latin typeface="Arial" charset="0"/>
              </a:rPr>
              <a:t>Torque</a:t>
            </a:r>
            <a:r>
              <a:rPr lang="de-DE" sz="1600" dirty="0">
                <a:latin typeface="Arial" charset="0"/>
              </a:rPr>
              <a:t> Switches:  A:= 6; B:= 6.2 Tandem </a:t>
            </a:r>
            <a:r>
              <a:rPr lang="de-DE" sz="1600" dirty="0" err="1">
                <a:latin typeface="Arial" charset="0"/>
              </a:rPr>
              <a:t>Sw</a:t>
            </a:r>
            <a:r>
              <a:rPr lang="de-DE" sz="1600" dirty="0">
                <a:latin typeface="Arial" charset="0"/>
              </a:rPr>
              <a:t>.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176588" y="5435600"/>
            <a:ext cx="56626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latin typeface="Arial" charset="0"/>
              </a:rPr>
              <a:t>Motor </a:t>
            </a:r>
            <a:r>
              <a:rPr lang="de-DE" sz="1600" dirty="0" err="1">
                <a:latin typeface="Arial" charset="0"/>
              </a:rPr>
              <a:t>protection</a:t>
            </a:r>
            <a:r>
              <a:rPr lang="de-DE" sz="1600" dirty="0">
                <a:latin typeface="Arial" charset="0"/>
              </a:rPr>
              <a:t>: 1:= 1xTH; 2:= 1xPTC </a:t>
            </a:r>
            <a:r>
              <a:rPr lang="de-DE" sz="1600" dirty="0" err="1">
                <a:latin typeface="Arial" charset="0"/>
              </a:rPr>
              <a:t>etc</a:t>
            </a:r>
            <a:r>
              <a:rPr lang="de-DE" sz="1600" dirty="0">
                <a:latin typeface="Arial" charset="0"/>
              </a:rPr>
              <a:t>…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846888" y="2705100"/>
            <a:ext cx="21193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latin typeface="Arial" charset="0"/>
              </a:rPr>
              <a:t>Heater:1:=110-250V &amp;24Vdc</a:t>
            </a:r>
          </a:p>
          <a:p>
            <a:pPr>
              <a:defRPr/>
            </a:pPr>
            <a:r>
              <a:rPr lang="de-DE" sz="1600" dirty="0">
                <a:latin typeface="Arial" charset="0"/>
              </a:rPr>
              <a:t>2:= 380V-400V</a:t>
            </a:r>
          </a:p>
        </p:txBody>
      </p:sp>
      <p:sp>
        <p:nvSpPr>
          <p:cNvPr id="13379" name="Pfeil nach unten 34"/>
          <p:cNvSpPr>
            <a:spLocks noChangeArrowheads="1"/>
          </p:cNvSpPr>
          <p:nvPr/>
        </p:nvSpPr>
        <p:spPr bwMode="auto">
          <a:xfrm>
            <a:off x="704850" y="2308225"/>
            <a:ext cx="406400" cy="1485900"/>
          </a:xfrm>
          <a:prstGeom prst="downArrow">
            <a:avLst>
              <a:gd name="adj1" fmla="val 50000"/>
              <a:gd name="adj2" fmla="val 50003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algn="ctr"/>
            <a:endParaRPr lang="en-US" sz="140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399338" y="2281238"/>
            <a:ext cx="12827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latin typeface="Arial" charset="0"/>
              </a:rPr>
              <a:t>Reserved</a:t>
            </a:r>
            <a:endParaRPr lang="de-DE" sz="1600" dirty="0">
              <a:latin typeface="Arial" charset="0"/>
            </a:endParaRPr>
          </a:p>
        </p:txBody>
      </p:sp>
      <p:sp>
        <p:nvSpPr>
          <p:cNvPr id="13381" name="Geschweifte Klammer rechts 23"/>
          <p:cNvSpPr>
            <a:spLocks/>
          </p:cNvSpPr>
          <p:nvPr/>
        </p:nvSpPr>
        <p:spPr bwMode="auto">
          <a:xfrm rot="5400000">
            <a:off x="7655719" y="1458119"/>
            <a:ext cx="503238" cy="1079500"/>
          </a:xfrm>
          <a:prstGeom prst="rightBrace">
            <a:avLst>
              <a:gd name="adj1" fmla="val 8342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/>
            <a:endParaRPr lang="en-US" sz="1400">
              <a:solidFill>
                <a:schemeClr val="bg2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990670-E23F-48AD-8D6A-3E384E7F320C}" type="slidenum">
              <a:rPr lang="de-DE" smtClean="0">
                <a:latin typeface="Arial" pitchFamily="34" charset="0"/>
              </a:rPr>
              <a:pPr/>
              <a:t>12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1800" smtClean="0"/>
              <a:t>KMS to TPA Comparison table</a:t>
            </a:r>
            <a:endParaRPr lang="en-US" sz="1800" smtClean="0"/>
          </a:p>
        </p:txBody>
      </p:sp>
      <p:graphicFrame>
        <p:nvGraphicFramePr>
          <p:cNvPr id="1628509" name="Group 1373"/>
          <p:cNvGraphicFramePr>
            <a:graphicFrameLocks noGrp="1"/>
          </p:cNvGraphicFramePr>
          <p:nvPr/>
        </p:nvGraphicFramePr>
        <p:xfrm>
          <a:off x="263525" y="935038"/>
          <a:ext cx="8359775" cy="5449888"/>
        </p:xfrm>
        <a:graphic>
          <a:graphicData uri="http://schemas.openxmlformats.org/drawingml/2006/table">
            <a:tbl>
              <a:tblPr/>
              <a:tblGrid>
                <a:gridCol w="979488"/>
                <a:gridCol w="2389187"/>
                <a:gridCol w="1014413"/>
                <a:gridCol w="2562225"/>
                <a:gridCol w="1414462"/>
              </a:tblGrid>
              <a:tr h="320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Old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IFAX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IFAX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Switches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60TP or. 15 TP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01…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61TP or 26 TP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02…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62TP or 27 TP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03…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TP100/001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00R1AA-001-000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6/8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TP200/001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00R2AA-101-000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6/8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TP104/001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00R1AA-0E1-000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6/8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TP140/001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00R1AA-0C1-000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6/8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TP180/001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00R1AA-0I1-000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TP110/001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00R1AA-001-000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6/8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TP210/001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00R2AA-101-000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6/8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TP110/201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00R1AB-101-000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6/8.2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TP110/211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00R1AF-001-000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6.2/9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TP110/101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00R1AB-101-000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6.2/8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TP110/011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00R1AE-101-000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6/9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KMS</a:t>
                      </a:r>
                      <a:endParaRPr kumimoji="1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TP110/301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TPA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00R1BB-101-000</a:t>
                      </a:r>
                      <a:endParaRPr kumimoji="1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6.2/8.2</a:t>
                      </a:r>
                      <a:endParaRPr kumimoji="1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5C54A8-3B50-463B-B086-1F04CDB70E05}" type="slidenum">
              <a:rPr lang="de-DE" smtClean="0">
                <a:latin typeface="Arial" pitchFamily="34" charset="0"/>
              </a:rPr>
              <a:pPr/>
              <a:t>13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939800"/>
          </a:xfrm>
        </p:spPr>
        <p:txBody>
          <a:bodyPr/>
          <a:lstStyle/>
          <a:p>
            <a:pPr marL="0" indent="0" algn="ctr">
              <a:buFont typeface="CommonBullets" pitchFamily="34" charset="2"/>
              <a:buNone/>
            </a:pPr>
            <a:r>
              <a:rPr lang="en-US" sz="7200" smtClean="0"/>
              <a:t>Actuator Wiring AC.1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716591-06C7-4717-B6C8-24FAF926548D}" type="slidenum">
              <a:rPr lang="de-DE" smtClean="0">
                <a:latin typeface="Arial" pitchFamily="34" charset="0"/>
              </a:rPr>
              <a:pPr/>
              <a:t>14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Typical ACP / TPA (AC.1 on SA.2) Drawing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346"/>
            <a:ext cx="7889978" cy="60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6D0682-7305-40ED-91C4-ED6C93E48AA0}" type="slidenum">
              <a:rPr lang="de-DE" smtClean="0">
                <a:latin typeface="Arial" pitchFamily="34" charset="0"/>
              </a:rPr>
              <a:pPr/>
              <a:t>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939800"/>
          </a:xfrm>
        </p:spPr>
        <p:txBody>
          <a:bodyPr/>
          <a:lstStyle/>
          <a:p>
            <a:pPr marL="0" indent="0" algn="ctr">
              <a:buFont typeface="CommonBullets" pitchFamily="34" charset="2"/>
              <a:buNone/>
            </a:pPr>
            <a:r>
              <a:rPr lang="en-US" sz="7200" smtClean="0"/>
              <a:t>Actuator Wiring AC.2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C69714-5D04-450C-9294-C3784715C41B}" type="slidenum">
              <a:rPr lang="de-DE" smtClean="0">
                <a:latin typeface="Arial" pitchFamily="34" charset="0"/>
              </a:rPr>
              <a:pPr/>
              <a:t>16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8435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mtClean="0"/>
              <a:t>TPC numbering system</a:t>
            </a:r>
            <a:endParaRPr lang="de-DE" smtClean="0"/>
          </a:p>
        </p:txBody>
      </p:sp>
      <p:graphicFrame>
        <p:nvGraphicFramePr>
          <p:cNvPr id="1019968" name="Group 64"/>
          <p:cNvGraphicFramePr>
            <a:graphicFrameLocks noGrp="1"/>
          </p:cNvGraphicFramePr>
          <p:nvPr/>
        </p:nvGraphicFramePr>
        <p:xfrm>
          <a:off x="185738" y="1096963"/>
          <a:ext cx="7438951" cy="5306874"/>
        </p:xfrm>
        <a:graphic>
          <a:graphicData uri="http://schemas.openxmlformats.org/drawingml/2006/table">
            <a:tbl>
              <a:tblPr/>
              <a:tblGrid>
                <a:gridCol w="999201"/>
                <a:gridCol w="6439750"/>
              </a:tblGrid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Digit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Type of controls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Interface to DCS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Analog inputs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Digital inputs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  <a:tr h="641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Remote indication: status contacts, position/torque feedback 0/4 – 20 </a:t>
                      </a: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mA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Additional equipment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Local controls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641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Supply voltage: external supply 24 V DC/auxiliary voltage for controls/supply voltage tolerance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Switchgear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Motor protection options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Heater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35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12-14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Calibri" pitchFamily="34" charset="0"/>
                        </a:rPr>
                        <a:t>Specials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B147A8-B4F5-43EE-A290-BD12FD3B58AC}" type="slidenum">
              <a:rPr lang="de-DE" smtClean="0">
                <a:latin typeface="Arial" pitchFamily="34" charset="0"/>
              </a:rPr>
              <a:pPr/>
              <a:t>17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9459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mtClean="0"/>
              <a:t>TPC numbering system</a:t>
            </a:r>
            <a:endParaRPr lang="de-DE" smtClean="0"/>
          </a:p>
        </p:txBody>
      </p:sp>
      <p:sp>
        <p:nvSpPr>
          <p:cNvPr id="5" name="Inhaltsplatzhalter 2"/>
          <p:cNvSpPr>
            <a:spLocks noGrp="1"/>
          </p:cNvSpPr>
          <p:nvPr>
            <p:ph idx="4294967295"/>
          </p:nvPr>
        </p:nvSpPr>
        <p:spPr>
          <a:xfrm>
            <a:off x="252639" y="837064"/>
            <a:ext cx="8359775" cy="5400675"/>
          </a:xfrm>
          <a:noFill/>
          <a:effectLst>
            <a:softEdge rad="12700"/>
          </a:effectLst>
        </p:spPr>
        <p:txBody>
          <a:bodyPr lIns="72000" tIns="72000" rIns="72000" bIns="72000" rtlCol="0">
            <a:noAutofit/>
          </a:bodyPr>
          <a:lstStyle/>
          <a:p>
            <a:pPr marL="0" indent="0" eaLnBrk="1" hangingPunct="1">
              <a:spcBef>
                <a:spcPts val="800"/>
              </a:spcBef>
              <a:spcAft>
                <a:spcPts val="1200"/>
              </a:spcAft>
              <a:buClrTx/>
              <a:buSzTx/>
              <a:buFont typeface="Arial" charset="0"/>
              <a:buNone/>
              <a:defRPr/>
            </a:pPr>
            <a:r>
              <a:rPr kumimoji="0" lang="de-DE" sz="2400" kern="1200" dirty="0">
                <a:solidFill>
                  <a:srgbClr val="000000"/>
                </a:solidFill>
                <a:cs typeface="Arial" pitchFamily="34" charset="0"/>
              </a:rPr>
              <a:t>TPC - Terminal Plan Controls 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431925"/>
            <a:ext cx="86201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FAAC10-2498-4DD7-A84C-3B07914D97BC}" type="slidenum">
              <a:rPr lang="de-DE" smtClean="0">
                <a:latin typeface="Arial" pitchFamily="34" charset="0"/>
              </a:rPr>
              <a:pPr/>
              <a:t>18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0483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mtClean="0"/>
              <a:t>Typical TPA / TPC Wiring Diagram</a:t>
            </a:r>
            <a:endParaRPr lang="de-DE" smtClean="0"/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88" y="655892"/>
            <a:ext cx="7756253" cy="599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5D4096-F486-4A6C-B802-E4B9EE7BD699}" type="slidenum">
              <a:rPr lang="de-DE" smtClean="0">
                <a:latin typeface="Arial" pitchFamily="34" charset="0"/>
              </a:rPr>
              <a:pPr/>
              <a:t>19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1507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mtClean="0"/>
              <a:t>TPC – Terminal Plan Controls</a:t>
            </a:r>
            <a:endParaRPr lang="de-DE" smtClean="0"/>
          </a:p>
        </p:txBody>
      </p:sp>
      <p:graphicFrame>
        <p:nvGraphicFramePr>
          <p:cNvPr id="1023030" name="Group 54"/>
          <p:cNvGraphicFramePr>
            <a:graphicFrameLocks noGrp="1"/>
          </p:cNvGraphicFramePr>
          <p:nvPr/>
        </p:nvGraphicFramePr>
        <p:xfrm>
          <a:off x="361950" y="973138"/>
          <a:ext cx="8512175" cy="5638800"/>
        </p:xfrm>
        <a:graphic>
          <a:graphicData uri="http://schemas.openxmlformats.org/drawingml/2006/table">
            <a:tbl>
              <a:tblPr/>
              <a:tblGrid>
                <a:gridCol w="2598738"/>
                <a:gridCol w="1879600"/>
                <a:gridCol w="1898650"/>
                <a:gridCol w="2135187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1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endParaRPr kumimoji="1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Multi-turn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SA 07.2 – 16.2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TPC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MSP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ACP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SA 25.1 – 48.1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TPC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MSP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ACP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SA 07.1 – 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TPC</a:t>
                      </a:r>
                      <a:b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MSP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ACP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Part-turn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SG 05.1 – 12.1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TPC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MSP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ACP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  <a:endParaRPr kumimoji="1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A9603E-4B1B-4412-84E2-B6E85DEDDE04}" type="slidenum">
              <a:rPr lang="de-DE" smtClean="0">
                <a:latin typeface="Arial" pitchFamily="34" charset="0"/>
              </a:rPr>
              <a:pPr/>
              <a:t>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9106" y="830263"/>
            <a:ext cx="8534400" cy="5078412"/>
          </a:xfrm>
        </p:spPr>
        <p:txBody>
          <a:bodyPr/>
          <a:lstStyle/>
          <a:p>
            <a:pPr>
              <a:lnSpc>
                <a:spcPct val="90000"/>
              </a:lnSpc>
              <a:buFont typeface="CommonBullets" pitchFamily="34" charset="2"/>
              <a:buNone/>
            </a:pPr>
            <a:r>
              <a:rPr lang="en-US" sz="2400" dirty="0" smtClean="0"/>
              <a:t>AUMA Wiring Diagrams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/>
              <a:t>New Wiring Diagram Designation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/>
              <a:t>SA.2 NORM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/>
              <a:t>AC.1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/>
              <a:t>AC.2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/>
              <a:t>Dimensional Diagrams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/>
              <a:t>Where to find wiring diagrams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/>
              <a:t>Tagging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D65F8B-AEDE-4D5E-B317-C6AA9D5B43F6}" type="slidenum">
              <a:rPr lang="de-DE" smtClean="0">
                <a:latin typeface="Arial" pitchFamily="34" charset="0"/>
              </a:rPr>
              <a:pPr/>
              <a:t>20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0" y="1450975"/>
            <a:ext cx="7669213" cy="3457575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solidFill>
                  <a:schemeClr val="tx1"/>
                </a:solidFill>
              </a:rPr>
              <a:t>MSP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F9898F-BA31-4DE8-8C0A-19378F9074E3}" type="slidenum">
              <a:rPr lang="de-DE" smtClean="0">
                <a:latin typeface="Arial" pitchFamily="34" charset="0"/>
              </a:rPr>
              <a:pPr/>
              <a:t>21</a:t>
            </a:fld>
            <a:endParaRPr lang="de-DE" smtClean="0">
              <a:latin typeface="Arial" pitchFamily="34" charset="0"/>
            </a:endParaRPr>
          </a:p>
        </p:txBody>
      </p:sp>
      <p:pic>
        <p:nvPicPr>
          <p:cNvPr id="23555" name="Picture 2" descr="C:\Documents and Settings\scottc\Desktop\russ pwr pnt MSP 1A1700--2A4JE1 KMS 9TP104-271 -S REV-003.wmf"/>
          <p:cNvPicPr>
            <a:picLocks noChangeAspect="1" noChangeArrowheads="1"/>
          </p:cNvPicPr>
          <p:nvPr/>
        </p:nvPicPr>
        <p:blipFill>
          <a:blip r:embed="rId2" cstate="print"/>
          <a:srcRect l="15916" r="15916"/>
          <a:stretch>
            <a:fillRect/>
          </a:stretch>
        </p:blipFill>
        <p:spPr bwMode="auto">
          <a:xfrm>
            <a:off x="429768" y="640779"/>
            <a:ext cx="7982712" cy="598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37668" y="131445"/>
            <a:ext cx="8480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Typical MSP / KMS Wiring Diagram</a:t>
            </a:r>
            <a:endParaRPr lang="de-DE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DB8970-FB06-45E7-9CE0-BF07ED831633}" type="slidenum">
              <a:rPr lang="de-DE" smtClean="0">
                <a:latin typeface="Arial" pitchFamily="34" charset="0"/>
              </a:rPr>
              <a:pPr/>
              <a:t>22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4579" name="Rectangle 10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MSP – Customer connections</a:t>
            </a:r>
          </a:p>
        </p:txBody>
      </p:sp>
      <p:sp>
        <p:nvSpPr>
          <p:cNvPr id="24580" name="Text Box 1031"/>
          <p:cNvSpPr txBox="1">
            <a:spLocks noChangeArrowheads="1"/>
          </p:cNvSpPr>
          <p:nvPr/>
        </p:nvSpPr>
        <p:spPr bwMode="auto">
          <a:xfrm>
            <a:off x="1712913" y="2017713"/>
            <a:ext cx="663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4581" name="Picture 1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090613"/>
            <a:ext cx="68389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51"/>
          <p:cNvGrpSpPr>
            <a:grpSpLocks/>
          </p:cNvGrpSpPr>
          <p:nvPr/>
        </p:nvGrpSpPr>
        <p:grpSpPr bwMode="auto">
          <a:xfrm>
            <a:off x="942975" y="3586163"/>
            <a:ext cx="1755775" cy="565150"/>
            <a:chOff x="594" y="2405"/>
            <a:chExt cx="1106" cy="356"/>
          </a:xfrm>
        </p:grpSpPr>
        <p:sp>
          <p:nvSpPr>
            <p:cNvPr id="24604" name="Text Box 1034"/>
            <p:cNvSpPr txBox="1">
              <a:spLocks noChangeArrowheads="1"/>
            </p:cNvSpPr>
            <p:nvPr/>
          </p:nvSpPr>
          <p:spPr bwMode="auto">
            <a:xfrm>
              <a:off x="594" y="2524"/>
              <a:ext cx="1106" cy="237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Supply power</a:t>
              </a:r>
            </a:p>
          </p:txBody>
        </p:sp>
        <p:sp>
          <p:nvSpPr>
            <p:cNvPr id="24605" name="Line 1041"/>
            <p:cNvSpPr>
              <a:spLocks noChangeShapeType="1"/>
            </p:cNvSpPr>
            <p:nvPr/>
          </p:nvSpPr>
          <p:spPr bwMode="auto">
            <a:xfrm flipV="1">
              <a:off x="1472" y="2405"/>
              <a:ext cx="0" cy="11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052"/>
          <p:cNvGrpSpPr>
            <a:grpSpLocks/>
          </p:cNvGrpSpPr>
          <p:nvPr/>
        </p:nvGrpSpPr>
        <p:grpSpPr bwMode="auto">
          <a:xfrm>
            <a:off x="942975" y="3613150"/>
            <a:ext cx="2366963" cy="935038"/>
            <a:chOff x="594" y="2276"/>
            <a:chExt cx="1491" cy="589"/>
          </a:xfrm>
        </p:grpSpPr>
        <p:sp>
          <p:nvSpPr>
            <p:cNvPr id="24602" name="Text Box 1035"/>
            <p:cNvSpPr txBox="1">
              <a:spLocks noChangeArrowheads="1"/>
            </p:cNvSpPr>
            <p:nvPr/>
          </p:nvSpPr>
          <p:spPr bwMode="auto">
            <a:xfrm>
              <a:off x="594" y="2628"/>
              <a:ext cx="1491" cy="237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Demand signal E</a:t>
              </a:r>
              <a:r>
                <a:rPr lang="en-US" sz="1800" baseline="30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603" name="Line 1042"/>
            <p:cNvSpPr>
              <a:spLocks noChangeShapeType="1"/>
            </p:cNvSpPr>
            <p:nvPr/>
          </p:nvSpPr>
          <p:spPr bwMode="auto">
            <a:xfrm flipV="1">
              <a:off x="1838" y="2276"/>
              <a:ext cx="0" cy="36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053"/>
          <p:cNvGrpSpPr>
            <a:grpSpLocks/>
          </p:cNvGrpSpPr>
          <p:nvPr/>
        </p:nvGrpSpPr>
        <p:grpSpPr bwMode="auto">
          <a:xfrm>
            <a:off x="942975" y="3832225"/>
            <a:ext cx="3078163" cy="1127125"/>
            <a:chOff x="594" y="2414"/>
            <a:chExt cx="1939" cy="710"/>
          </a:xfrm>
        </p:grpSpPr>
        <p:sp>
          <p:nvSpPr>
            <p:cNvPr id="24600" name="Text Box 1036"/>
            <p:cNvSpPr txBox="1">
              <a:spLocks noChangeArrowheads="1"/>
            </p:cNvSpPr>
            <p:nvPr/>
          </p:nvSpPr>
          <p:spPr bwMode="auto">
            <a:xfrm>
              <a:off x="594" y="2887"/>
              <a:ext cx="1939" cy="237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Feedback signal (position)</a:t>
              </a:r>
              <a:endParaRPr lang="en-US" sz="1800" baseline="30000">
                <a:solidFill>
                  <a:schemeClr val="tx1"/>
                </a:solidFill>
              </a:endParaRPr>
            </a:p>
          </p:txBody>
        </p:sp>
        <p:sp>
          <p:nvSpPr>
            <p:cNvPr id="24601" name="Line 1043"/>
            <p:cNvSpPr>
              <a:spLocks noChangeShapeType="1"/>
            </p:cNvSpPr>
            <p:nvPr/>
          </p:nvSpPr>
          <p:spPr bwMode="auto">
            <a:xfrm flipV="1">
              <a:off x="2341" y="2414"/>
              <a:ext cx="0" cy="49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1417638" y="3802063"/>
            <a:ext cx="3078162" cy="1568450"/>
            <a:chOff x="893" y="2441"/>
            <a:chExt cx="1939" cy="988"/>
          </a:xfrm>
        </p:grpSpPr>
        <p:sp>
          <p:nvSpPr>
            <p:cNvPr id="24598" name="Text Box 1037"/>
            <p:cNvSpPr txBox="1">
              <a:spLocks noChangeArrowheads="1"/>
            </p:cNvSpPr>
            <p:nvPr/>
          </p:nvSpPr>
          <p:spPr bwMode="auto">
            <a:xfrm>
              <a:off x="893" y="3192"/>
              <a:ext cx="1939" cy="237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Selector switch status</a:t>
              </a:r>
              <a:endParaRPr lang="en-US" sz="1800" baseline="30000">
                <a:solidFill>
                  <a:schemeClr val="tx1"/>
                </a:solidFill>
              </a:endParaRPr>
            </a:p>
          </p:txBody>
        </p:sp>
        <p:sp>
          <p:nvSpPr>
            <p:cNvPr id="24599" name="Line 1044"/>
            <p:cNvSpPr>
              <a:spLocks noChangeShapeType="1"/>
            </p:cNvSpPr>
            <p:nvPr/>
          </p:nvSpPr>
          <p:spPr bwMode="auto">
            <a:xfrm flipV="1">
              <a:off x="2770" y="2441"/>
              <a:ext cx="0" cy="7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" name="Group 1055"/>
          <p:cNvGrpSpPr>
            <a:grpSpLocks/>
          </p:cNvGrpSpPr>
          <p:nvPr/>
        </p:nvGrpSpPr>
        <p:grpSpPr bwMode="auto">
          <a:xfrm>
            <a:off x="3008313" y="3889375"/>
            <a:ext cx="2105025" cy="1879600"/>
            <a:chOff x="1895" y="2450"/>
            <a:chExt cx="1326" cy="1184"/>
          </a:xfrm>
        </p:grpSpPr>
        <p:sp>
          <p:nvSpPr>
            <p:cNvPr id="24596" name="Text Box 1039"/>
            <p:cNvSpPr txBox="1">
              <a:spLocks noChangeArrowheads="1"/>
            </p:cNvSpPr>
            <p:nvPr/>
          </p:nvSpPr>
          <p:spPr bwMode="auto">
            <a:xfrm>
              <a:off x="1895" y="3397"/>
              <a:ext cx="1326" cy="237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Fault relay status</a:t>
              </a:r>
              <a:endParaRPr lang="en-US" sz="1800" baseline="30000">
                <a:solidFill>
                  <a:schemeClr val="tx1"/>
                </a:solidFill>
              </a:endParaRPr>
            </a:p>
          </p:txBody>
        </p:sp>
        <p:sp>
          <p:nvSpPr>
            <p:cNvPr id="24597" name="Line 1045"/>
            <p:cNvSpPr>
              <a:spLocks noChangeShapeType="1"/>
            </p:cNvSpPr>
            <p:nvPr/>
          </p:nvSpPr>
          <p:spPr bwMode="auto">
            <a:xfrm flipH="1" flipV="1">
              <a:off x="3144" y="2450"/>
              <a:ext cx="1" cy="102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" name="Group 1056"/>
          <p:cNvGrpSpPr>
            <a:grpSpLocks/>
          </p:cNvGrpSpPr>
          <p:nvPr/>
        </p:nvGrpSpPr>
        <p:grpSpPr bwMode="auto">
          <a:xfrm>
            <a:off x="3922713" y="3935413"/>
            <a:ext cx="1795462" cy="2230437"/>
            <a:chOff x="2471" y="2479"/>
            <a:chExt cx="1131" cy="1405"/>
          </a:xfrm>
        </p:grpSpPr>
        <p:sp>
          <p:nvSpPr>
            <p:cNvPr id="24594" name="Text Box 1040"/>
            <p:cNvSpPr txBox="1">
              <a:spLocks noChangeArrowheads="1"/>
            </p:cNvSpPr>
            <p:nvPr/>
          </p:nvSpPr>
          <p:spPr bwMode="auto">
            <a:xfrm>
              <a:off x="2471" y="3647"/>
              <a:ext cx="1131" cy="237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Control power</a:t>
              </a:r>
              <a:endParaRPr lang="en-US" sz="1800" baseline="30000">
                <a:solidFill>
                  <a:schemeClr val="tx1"/>
                </a:solidFill>
              </a:endParaRPr>
            </a:p>
          </p:txBody>
        </p:sp>
        <p:sp>
          <p:nvSpPr>
            <p:cNvPr id="24595" name="Line 1046"/>
            <p:cNvSpPr>
              <a:spLocks noChangeShapeType="1"/>
            </p:cNvSpPr>
            <p:nvPr/>
          </p:nvSpPr>
          <p:spPr bwMode="auto">
            <a:xfrm flipH="1" flipV="1">
              <a:off x="3519" y="2479"/>
              <a:ext cx="1" cy="122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" name="Group 1057"/>
          <p:cNvGrpSpPr>
            <a:grpSpLocks/>
          </p:cNvGrpSpPr>
          <p:nvPr/>
        </p:nvGrpSpPr>
        <p:grpSpPr bwMode="auto">
          <a:xfrm>
            <a:off x="4300538" y="3903663"/>
            <a:ext cx="3071812" cy="2671762"/>
            <a:chOff x="2709" y="2450"/>
            <a:chExt cx="1935" cy="1683"/>
          </a:xfrm>
        </p:grpSpPr>
        <p:sp>
          <p:nvSpPr>
            <p:cNvPr id="24592" name="Text Box 1047"/>
            <p:cNvSpPr txBox="1">
              <a:spLocks noChangeArrowheads="1"/>
            </p:cNvSpPr>
            <p:nvPr/>
          </p:nvSpPr>
          <p:spPr bwMode="auto">
            <a:xfrm>
              <a:off x="2709" y="3896"/>
              <a:ext cx="1935" cy="237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Remote command (mode)</a:t>
              </a:r>
              <a:endParaRPr lang="en-US" sz="1800" baseline="30000">
                <a:solidFill>
                  <a:schemeClr val="tx1"/>
                </a:solidFill>
              </a:endParaRPr>
            </a:p>
          </p:txBody>
        </p:sp>
        <p:sp>
          <p:nvSpPr>
            <p:cNvPr id="24593" name="Line 1048"/>
            <p:cNvSpPr>
              <a:spLocks noChangeShapeType="1"/>
            </p:cNvSpPr>
            <p:nvPr/>
          </p:nvSpPr>
          <p:spPr bwMode="auto">
            <a:xfrm flipH="1" flipV="1">
              <a:off x="3849" y="2450"/>
              <a:ext cx="0" cy="14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" name="Group 1058"/>
          <p:cNvGrpSpPr>
            <a:grpSpLocks/>
          </p:cNvGrpSpPr>
          <p:nvPr/>
        </p:nvGrpSpPr>
        <p:grpSpPr bwMode="auto">
          <a:xfrm>
            <a:off x="6610350" y="3671888"/>
            <a:ext cx="1706563" cy="1285875"/>
            <a:chOff x="4164" y="2450"/>
            <a:chExt cx="1075" cy="810"/>
          </a:xfrm>
        </p:grpSpPr>
        <p:sp>
          <p:nvSpPr>
            <p:cNvPr id="24590" name="Text Box 1049"/>
            <p:cNvSpPr txBox="1">
              <a:spLocks noChangeArrowheads="1"/>
            </p:cNvSpPr>
            <p:nvPr/>
          </p:nvSpPr>
          <p:spPr bwMode="auto">
            <a:xfrm>
              <a:off x="4164" y="2850"/>
              <a:ext cx="1075" cy="410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Auxiliary limit contacts</a:t>
              </a:r>
              <a:endParaRPr lang="en-US" sz="1800" baseline="30000">
                <a:solidFill>
                  <a:schemeClr val="tx1"/>
                </a:solidFill>
              </a:endParaRPr>
            </a:p>
          </p:txBody>
        </p:sp>
        <p:sp>
          <p:nvSpPr>
            <p:cNvPr id="24591" name="Line 1050"/>
            <p:cNvSpPr>
              <a:spLocks noChangeShapeType="1"/>
            </p:cNvSpPr>
            <p:nvPr/>
          </p:nvSpPr>
          <p:spPr bwMode="auto">
            <a:xfrm flipV="1">
              <a:off x="4699" y="2450"/>
              <a:ext cx="0" cy="40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642032-B626-4916-B417-22AF7ED85CEE}" type="slidenum">
              <a:rPr lang="de-DE" smtClean="0">
                <a:latin typeface="Arial" pitchFamily="34" charset="0"/>
              </a:rPr>
              <a:pPr/>
              <a:t>23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MSP – Control section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712913" y="2017713"/>
            <a:ext cx="663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0" y="984250"/>
            <a:ext cx="608647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947738" y="1582738"/>
            <a:ext cx="16970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Refer to Drawing LEGEND for internal circuit board descriptions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19200" y="2176463"/>
            <a:ext cx="7445375" cy="4076700"/>
            <a:chOff x="768" y="1371"/>
            <a:chExt cx="4690" cy="256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768" y="1371"/>
              <a:ext cx="1298" cy="1975"/>
              <a:chOff x="768" y="1371"/>
              <a:chExt cx="1298" cy="1975"/>
            </a:xfrm>
          </p:grpSpPr>
          <p:sp>
            <p:nvSpPr>
              <p:cNvPr id="25615" name="Text Box 9"/>
              <p:cNvSpPr txBox="1">
                <a:spLocks noChangeArrowheads="1"/>
              </p:cNvSpPr>
              <p:nvPr/>
            </p:nvSpPr>
            <p:spPr bwMode="auto">
              <a:xfrm>
                <a:off x="768" y="2423"/>
                <a:ext cx="859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Circuit board labels are present on drawing</a:t>
                </a:r>
              </a:p>
            </p:txBody>
          </p:sp>
          <p:sp>
            <p:nvSpPr>
              <p:cNvPr id="25616" name="Line 10"/>
              <p:cNvSpPr>
                <a:spLocks noChangeShapeType="1"/>
              </p:cNvSpPr>
              <p:nvPr/>
            </p:nvSpPr>
            <p:spPr bwMode="auto">
              <a:xfrm flipV="1">
                <a:off x="1472" y="1637"/>
                <a:ext cx="393" cy="10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617" name="Oval 11"/>
              <p:cNvSpPr>
                <a:spLocks noChangeArrowheads="1"/>
              </p:cNvSpPr>
              <p:nvPr/>
            </p:nvSpPr>
            <p:spPr bwMode="auto">
              <a:xfrm>
                <a:off x="1810" y="1371"/>
                <a:ext cx="256" cy="275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" name="Oval 13"/>
            <p:cNvSpPr>
              <a:spLocks noChangeArrowheads="1"/>
            </p:cNvSpPr>
            <p:nvPr/>
          </p:nvSpPr>
          <p:spPr bwMode="auto">
            <a:xfrm>
              <a:off x="3374" y="1838"/>
              <a:ext cx="311" cy="27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Oval 14"/>
            <p:cNvSpPr>
              <a:spLocks noChangeArrowheads="1"/>
            </p:cNvSpPr>
            <p:nvPr/>
          </p:nvSpPr>
          <p:spPr bwMode="auto">
            <a:xfrm>
              <a:off x="3362" y="2942"/>
              <a:ext cx="311" cy="27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15"/>
            <p:cNvSpPr>
              <a:spLocks noChangeArrowheads="1"/>
            </p:cNvSpPr>
            <p:nvPr/>
          </p:nvSpPr>
          <p:spPr bwMode="auto">
            <a:xfrm>
              <a:off x="3944" y="3128"/>
              <a:ext cx="311" cy="27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Oval 16"/>
            <p:cNvSpPr>
              <a:spLocks noChangeArrowheads="1"/>
            </p:cNvSpPr>
            <p:nvPr/>
          </p:nvSpPr>
          <p:spPr bwMode="auto">
            <a:xfrm>
              <a:off x="5147" y="3665"/>
              <a:ext cx="311" cy="27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Oval 18"/>
            <p:cNvSpPr>
              <a:spLocks noChangeArrowheads="1"/>
            </p:cNvSpPr>
            <p:nvPr/>
          </p:nvSpPr>
          <p:spPr bwMode="auto">
            <a:xfrm>
              <a:off x="4156" y="1971"/>
              <a:ext cx="311" cy="27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19"/>
            <p:cNvSpPr>
              <a:spLocks noChangeArrowheads="1"/>
            </p:cNvSpPr>
            <p:nvPr/>
          </p:nvSpPr>
          <p:spPr bwMode="auto">
            <a:xfrm>
              <a:off x="4691" y="1555"/>
              <a:ext cx="311" cy="27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DC664B-C892-41FA-8421-37FF73FB6555}" type="slidenum">
              <a:rPr lang="de-DE" smtClean="0">
                <a:latin typeface="Arial" pitchFamily="34" charset="0"/>
              </a:rPr>
              <a:pPr/>
              <a:t>24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MSP -  Actuator terminals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712913" y="2017713"/>
            <a:ext cx="663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4276725"/>
            <a:ext cx="7473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16000" y="3527425"/>
            <a:ext cx="1525588" cy="652463"/>
            <a:chOff x="640" y="2222"/>
            <a:chExt cx="961" cy="411"/>
          </a:xfrm>
        </p:grpSpPr>
        <p:sp>
          <p:nvSpPr>
            <p:cNvPr id="26648" name="Text Box 6"/>
            <p:cNvSpPr txBox="1">
              <a:spLocks noChangeArrowheads="1"/>
            </p:cNvSpPr>
            <p:nvPr/>
          </p:nvSpPr>
          <p:spPr bwMode="auto">
            <a:xfrm>
              <a:off x="640" y="2222"/>
              <a:ext cx="961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Motor wires</a:t>
              </a:r>
            </a:p>
          </p:txBody>
        </p:sp>
        <p:sp>
          <p:nvSpPr>
            <p:cNvPr id="26649" name="Line 7"/>
            <p:cNvSpPr>
              <a:spLocks noChangeShapeType="1"/>
            </p:cNvSpPr>
            <p:nvPr/>
          </p:nvSpPr>
          <p:spPr bwMode="auto">
            <a:xfrm>
              <a:off x="1307" y="2459"/>
              <a:ext cx="0" cy="17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11300" y="2879725"/>
            <a:ext cx="3011488" cy="1184275"/>
            <a:chOff x="952" y="1814"/>
            <a:chExt cx="1897" cy="746"/>
          </a:xfrm>
        </p:grpSpPr>
        <p:sp>
          <p:nvSpPr>
            <p:cNvPr id="26645" name="Text Box 8"/>
            <p:cNvSpPr txBox="1">
              <a:spLocks noChangeArrowheads="1"/>
            </p:cNvSpPr>
            <p:nvPr/>
          </p:nvSpPr>
          <p:spPr bwMode="auto">
            <a:xfrm>
              <a:off x="952" y="1814"/>
              <a:ext cx="1674" cy="4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Motor Control circuit w thermal protection</a:t>
              </a:r>
            </a:p>
          </p:txBody>
        </p:sp>
        <p:sp>
          <p:nvSpPr>
            <p:cNvPr id="26646" name="AutoShape 9"/>
            <p:cNvSpPr>
              <a:spLocks/>
            </p:cNvSpPr>
            <p:nvPr/>
          </p:nvSpPr>
          <p:spPr bwMode="auto">
            <a:xfrm rot="5400000">
              <a:off x="2159" y="1869"/>
              <a:ext cx="102" cy="1279"/>
            </a:xfrm>
            <a:prstGeom prst="leftBrace">
              <a:avLst>
                <a:gd name="adj1" fmla="val 104493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Line 10"/>
            <p:cNvSpPr>
              <a:spLocks noChangeShapeType="1"/>
            </p:cNvSpPr>
            <p:nvPr/>
          </p:nvSpPr>
          <p:spPr bwMode="auto">
            <a:xfrm>
              <a:off x="2222" y="222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982913" y="2222500"/>
            <a:ext cx="2090737" cy="1855788"/>
            <a:chOff x="1879" y="1400"/>
            <a:chExt cx="1317" cy="1169"/>
          </a:xfrm>
        </p:grpSpPr>
        <p:sp>
          <p:nvSpPr>
            <p:cNvPr id="26643" name="Text Box 12"/>
            <p:cNvSpPr txBox="1">
              <a:spLocks noChangeArrowheads="1"/>
            </p:cNvSpPr>
            <p:nvPr/>
          </p:nvSpPr>
          <p:spPr bwMode="auto">
            <a:xfrm>
              <a:off x="1879" y="1400"/>
              <a:ext cx="1317" cy="4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Feedback signal (position)</a:t>
              </a:r>
            </a:p>
          </p:txBody>
        </p:sp>
        <p:sp>
          <p:nvSpPr>
            <p:cNvPr id="26644" name="Line 13"/>
            <p:cNvSpPr>
              <a:spLocks noChangeShapeType="1"/>
            </p:cNvSpPr>
            <p:nvPr/>
          </p:nvSpPr>
          <p:spPr bwMode="auto">
            <a:xfrm>
              <a:off x="3008" y="1810"/>
              <a:ext cx="0" cy="75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059363" y="1631950"/>
            <a:ext cx="1965325" cy="2670175"/>
            <a:chOff x="3187" y="1028"/>
            <a:chExt cx="1238" cy="1682"/>
          </a:xfrm>
        </p:grpSpPr>
        <p:sp>
          <p:nvSpPr>
            <p:cNvPr id="26640" name="Text Box 19"/>
            <p:cNvSpPr txBox="1">
              <a:spLocks noChangeArrowheads="1"/>
            </p:cNvSpPr>
            <p:nvPr/>
          </p:nvSpPr>
          <p:spPr bwMode="auto">
            <a:xfrm>
              <a:off x="3199" y="1028"/>
              <a:ext cx="1226" cy="4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Auxiliary limit contacts</a:t>
              </a:r>
              <a:endParaRPr lang="en-US" sz="1800"/>
            </a:p>
          </p:txBody>
        </p:sp>
        <p:sp>
          <p:nvSpPr>
            <p:cNvPr id="26641" name="AutoShape 20"/>
            <p:cNvSpPr>
              <a:spLocks/>
            </p:cNvSpPr>
            <p:nvPr/>
          </p:nvSpPr>
          <p:spPr bwMode="auto">
            <a:xfrm rot="5400000">
              <a:off x="3680" y="2061"/>
              <a:ext cx="156" cy="1141"/>
            </a:xfrm>
            <a:prstGeom prst="leftBrace">
              <a:avLst>
                <a:gd name="adj1" fmla="val 60951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21"/>
            <p:cNvSpPr>
              <a:spLocks noChangeShapeType="1"/>
            </p:cNvSpPr>
            <p:nvPr/>
          </p:nvSpPr>
          <p:spPr bwMode="auto">
            <a:xfrm>
              <a:off x="3757" y="1413"/>
              <a:ext cx="0" cy="109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138863" y="2409825"/>
            <a:ext cx="1757362" cy="1754188"/>
            <a:chOff x="3867" y="1518"/>
            <a:chExt cx="1107" cy="1105"/>
          </a:xfrm>
        </p:grpSpPr>
        <p:sp>
          <p:nvSpPr>
            <p:cNvPr id="26638" name="Text Box 23"/>
            <p:cNvSpPr txBox="1">
              <a:spLocks noChangeArrowheads="1"/>
            </p:cNvSpPr>
            <p:nvPr/>
          </p:nvSpPr>
          <p:spPr bwMode="auto">
            <a:xfrm>
              <a:off x="3867" y="1518"/>
              <a:ext cx="1107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Potentiometer</a:t>
              </a:r>
            </a:p>
          </p:txBody>
        </p:sp>
        <p:sp>
          <p:nvSpPr>
            <p:cNvPr id="26639" name="Line 24"/>
            <p:cNvSpPr>
              <a:spLocks noChangeShapeType="1"/>
            </p:cNvSpPr>
            <p:nvPr/>
          </p:nvSpPr>
          <p:spPr bwMode="auto">
            <a:xfrm>
              <a:off x="4525" y="1755"/>
              <a:ext cx="0" cy="86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7392988" y="3200400"/>
            <a:ext cx="1001712" cy="1087438"/>
            <a:chOff x="4657" y="2016"/>
            <a:chExt cx="631" cy="685"/>
          </a:xfrm>
        </p:grpSpPr>
        <p:sp>
          <p:nvSpPr>
            <p:cNvPr id="26636" name="Text Box 27"/>
            <p:cNvSpPr txBox="1">
              <a:spLocks noChangeArrowheads="1"/>
            </p:cNvSpPr>
            <p:nvPr/>
          </p:nvSpPr>
          <p:spPr bwMode="auto">
            <a:xfrm>
              <a:off x="4657" y="2016"/>
              <a:ext cx="631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Heater</a:t>
              </a:r>
            </a:p>
          </p:txBody>
        </p:sp>
        <p:sp>
          <p:nvSpPr>
            <p:cNvPr id="26637" name="Line 28"/>
            <p:cNvSpPr>
              <a:spLocks noChangeShapeType="1"/>
            </p:cNvSpPr>
            <p:nvPr/>
          </p:nvSpPr>
          <p:spPr bwMode="auto">
            <a:xfrm>
              <a:off x="4702" y="2253"/>
              <a:ext cx="0" cy="4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C638A6-3B09-4DEA-89DA-99AE633DB90C}" type="slidenum">
              <a:rPr lang="de-DE" smtClean="0">
                <a:latin typeface="Arial" pitchFamily="34" charset="0"/>
              </a:rPr>
              <a:pPr/>
              <a:t>25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17907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CommonBullets" pitchFamily="34" charset="2"/>
              <a:buNone/>
            </a:pPr>
            <a:r>
              <a:rPr lang="en-US" sz="7200" smtClean="0"/>
              <a:t>New Dimensional Diagram Code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119FD2-A630-463A-AA7C-5C5BC2EA431D}" type="slidenum">
              <a:rPr lang="de-DE" smtClean="0">
                <a:latin typeface="Arial" pitchFamily="34" charset="0"/>
              </a:rPr>
              <a:pPr/>
              <a:t>26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2867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DDS Code system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54000" y="1397000"/>
          <a:ext cx="8547100" cy="914400"/>
        </p:xfrm>
        <a:graphic>
          <a:graphicData uri="http://schemas.openxmlformats.org/drawingml/2006/table">
            <a:tbl>
              <a:tblPr/>
              <a:tblGrid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787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4"/>
                    </a:solidFill>
                  </a:tcPr>
                </a:tc>
              </a:tr>
            </a:tbl>
          </a:graphicData>
        </a:graphic>
      </p:graphicFrame>
      <p:sp>
        <p:nvSpPr>
          <p:cNvPr id="28723" name="Geschweifte Klammer rechts 6"/>
          <p:cNvSpPr>
            <a:spLocks/>
          </p:cNvSpPr>
          <p:nvPr/>
        </p:nvSpPr>
        <p:spPr bwMode="auto">
          <a:xfrm rot="5400000">
            <a:off x="638969" y="2023269"/>
            <a:ext cx="503238" cy="1079500"/>
          </a:xfrm>
          <a:prstGeom prst="rightBrace">
            <a:avLst>
              <a:gd name="adj1" fmla="val 8342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/>
            <a:endParaRPr lang="en-US" sz="140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3038" y="3578225"/>
            <a:ext cx="1428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Arial" charset="0"/>
              </a:rPr>
              <a:t>Output Drive</a:t>
            </a:r>
          </a:p>
          <a:p>
            <a:pPr>
              <a:defRPr/>
            </a:pPr>
            <a:endParaRPr lang="de-DE" sz="16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28725" name="Textfeld 27"/>
          <p:cNvSpPr txBox="1">
            <a:spLocks noChangeArrowheads="1"/>
          </p:cNvSpPr>
          <p:nvPr/>
        </p:nvSpPr>
        <p:spPr bwMode="auto">
          <a:xfrm>
            <a:off x="612775" y="4095750"/>
            <a:ext cx="1989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FF0000"/>
                </a:solidFill>
              </a:rPr>
              <a:t>Gearbox Models / </a:t>
            </a:r>
          </a:p>
          <a:p>
            <a:r>
              <a:rPr lang="de-DE" sz="1600">
                <a:solidFill>
                  <a:srgbClr val="FF0000"/>
                </a:solidFill>
              </a:rPr>
              <a:t>Valve Flange</a:t>
            </a:r>
          </a:p>
        </p:txBody>
      </p:sp>
      <p:sp>
        <p:nvSpPr>
          <p:cNvPr id="28726" name="Textfeld 28"/>
          <p:cNvSpPr txBox="1">
            <a:spLocks noChangeArrowheads="1"/>
          </p:cNvSpPr>
          <p:nvPr/>
        </p:nvSpPr>
        <p:spPr bwMode="auto">
          <a:xfrm>
            <a:off x="5535613" y="5449888"/>
            <a:ext cx="2384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168400" algn="l"/>
              </a:tabLst>
            </a:pPr>
            <a:r>
              <a:rPr lang="de-DE" sz="1600">
                <a:solidFill>
                  <a:srgbClr val="FF0000"/>
                </a:solidFill>
              </a:rPr>
              <a:t>Handwheels and Input</a:t>
            </a:r>
          </a:p>
          <a:p>
            <a:pPr>
              <a:tabLst>
                <a:tab pos="1168400" algn="l"/>
              </a:tabLst>
            </a:pPr>
            <a:r>
              <a:rPr lang="de-DE" sz="1600">
                <a:solidFill>
                  <a:srgbClr val="FF0000"/>
                </a:solidFill>
              </a:rPr>
              <a:t>Shaft Sizes</a:t>
            </a:r>
          </a:p>
        </p:txBody>
      </p:sp>
      <p:sp>
        <p:nvSpPr>
          <p:cNvPr id="28727" name="Textfeld 29"/>
          <p:cNvSpPr txBox="1">
            <a:spLocks noChangeArrowheads="1"/>
          </p:cNvSpPr>
          <p:nvPr/>
        </p:nvSpPr>
        <p:spPr bwMode="auto">
          <a:xfrm>
            <a:off x="4149725" y="6096000"/>
            <a:ext cx="1392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435100" algn="l"/>
              </a:tabLst>
            </a:pPr>
            <a:r>
              <a:rPr lang="de-DE" sz="1600">
                <a:solidFill>
                  <a:srgbClr val="FF0000"/>
                </a:solidFill>
                <a:cs typeface="Arial" pitchFamily="34" charset="0"/>
              </a:rPr>
              <a:t>Motor Types</a:t>
            </a:r>
          </a:p>
        </p:txBody>
      </p:sp>
      <p:sp>
        <p:nvSpPr>
          <p:cNvPr id="28728" name="Textfeld 30"/>
          <p:cNvSpPr txBox="1">
            <a:spLocks noChangeArrowheads="1"/>
          </p:cNvSpPr>
          <p:nvPr/>
        </p:nvSpPr>
        <p:spPr bwMode="auto">
          <a:xfrm>
            <a:off x="2570163" y="5470525"/>
            <a:ext cx="1889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FF0000"/>
                </a:solidFill>
              </a:rPr>
              <a:t>Actuator Models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12750" y="4813300"/>
            <a:ext cx="30194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Arial" charset="0"/>
              </a:rPr>
              <a:t>Gearbox Versions / Mounting 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Arial" charset="0"/>
              </a:rPr>
              <a:t>Positions</a:t>
            </a:r>
            <a:r>
              <a:rPr lang="de-DE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28730" name="Geschweifte Klammer rechts 6"/>
          <p:cNvSpPr>
            <a:spLocks/>
          </p:cNvSpPr>
          <p:nvPr/>
        </p:nvSpPr>
        <p:spPr bwMode="auto">
          <a:xfrm rot="5400000">
            <a:off x="1859756" y="2021682"/>
            <a:ext cx="503237" cy="1079500"/>
          </a:xfrm>
          <a:prstGeom prst="rightBrace">
            <a:avLst>
              <a:gd name="adj1" fmla="val 8342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/>
            <a:endParaRPr lang="en-US" sz="140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8731" name="Geschweifte Klammer rechts 6"/>
          <p:cNvSpPr>
            <a:spLocks/>
          </p:cNvSpPr>
          <p:nvPr/>
        </p:nvSpPr>
        <p:spPr bwMode="auto">
          <a:xfrm rot="5400000">
            <a:off x="3686969" y="2074069"/>
            <a:ext cx="503238" cy="1079500"/>
          </a:xfrm>
          <a:prstGeom prst="rightBrace">
            <a:avLst>
              <a:gd name="adj1" fmla="val 8342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/>
            <a:endParaRPr lang="en-US" sz="140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8732" name="Geschweifte Klammer rechts 6"/>
          <p:cNvSpPr>
            <a:spLocks/>
          </p:cNvSpPr>
          <p:nvPr/>
        </p:nvSpPr>
        <p:spPr bwMode="auto">
          <a:xfrm rot="5400000">
            <a:off x="5485606" y="2029619"/>
            <a:ext cx="503238" cy="1079500"/>
          </a:xfrm>
          <a:prstGeom prst="rightBrace">
            <a:avLst>
              <a:gd name="adj1" fmla="val 8342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/>
            <a:endParaRPr lang="en-US" sz="140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8733" name="Geschweifte Klammer rechts 6"/>
          <p:cNvSpPr>
            <a:spLocks/>
          </p:cNvSpPr>
          <p:nvPr/>
        </p:nvSpPr>
        <p:spPr bwMode="auto">
          <a:xfrm rot="5400000">
            <a:off x="7354094" y="2042319"/>
            <a:ext cx="503238" cy="1079500"/>
          </a:xfrm>
          <a:prstGeom prst="rightBrace">
            <a:avLst>
              <a:gd name="adj1" fmla="val 8342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/>
            <a:endParaRPr lang="en-US" sz="140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8734" name="Down Arrow 45"/>
          <p:cNvSpPr>
            <a:spLocks noChangeArrowheads="1"/>
          </p:cNvSpPr>
          <p:nvPr/>
        </p:nvSpPr>
        <p:spPr bwMode="auto">
          <a:xfrm>
            <a:off x="1927225" y="2841625"/>
            <a:ext cx="352425" cy="1209675"/>
          </a:xfrm>
          <a:prstGeom prst="downArrow">
            <a:avLst>
              <a:gd name="adj1" fmla="val 50000"/>
              <a:gd name="adj2" fmla="val 4989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35" name="Down Arrow 46"/>
          <p:cNvSpPr>
            <a:spLocks noChangeArrowheads="1"/>
          </p:cNvSpPr>
          <p:nvPr/>
        </p:nvSpPr>
        <p:spPr bwMode="auto">
          <a:xfrm>
            <a:off x="701675" y="2825750"/>
            <a:ext cx="350838" cy="704850"/>
          </a:xfrm>
          <a:prstGeom prst="downArrow">
            <a:avLst>
              <a:gd name="adj1" fmla="val 50000"/>
              <a:gd name="adj2" fmla="val 50059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36" name="Down Arrow 47"/>
          <p:cNvSpPr>
            <a:spLocks noChangeArrowheads="1"/>
          </p:cNvSpPr>
          <p:nvPr/>
        </p:nvSpPr>
        <p:spPr bwMode="auto">
          <a:xfrm>
            <a:off x="2797175" y="2389188"/>
            <a:ext cx="352425" cy="2379662"/>
          </a:xfrm>
          <a:prstGeom prst="downArrow">
            <a:avLst>
              <a:gd name="adj1" fmla="val 50000"/>
              <a:gd name="adj2" fmla="val 49892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37" name="Down Arrow 48"/>
          <p:cNvSpPr>
            <a:spLocks noChangeArrowheads="1"/>
          </p:cNvSpPr>
          <p:nvPr/>
        </p:nvSpPr>
        <p:spPr bwMode="auto">
          <a:xfrm>
            <a:off x="3765550" y="2879725"/>
            <a:ext cx="350838" cy="2592388"/>
          </a:xfrm>
          <a:prstGeom prst="downArrow">
            <a:avLst>
              <a:gd name="adj1" fmla="val 50000"/>
              <a:gd name="adj2" fmla="val 50116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38" name="Down Arrow 49"/>
          <p:cNvSpPr>
            <a:spLocks noChangeArrowheads="1"/>
          </p:cNvSpPr>
          <p:nvPr/>
        </p:nvSpPr>
        <p:spPr bwMode="auto">
          <a:xfrm>
            <a:off x="4649788" y="2384425"/>
            <a:ext cx="350837" cy="3663950"/>
          </a:xfrm>
          <a:prstGeom prst="downArrow">
            <a:avLst>
              <a:gd name="adj1" fmla="val 50000"/>
              <a:gd name="adj2" fmla="val 5009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39" name="Down Arrow 50"/>
          <p:cNvSpPr>
            <a:spLocks noChangeArrowheads="1"/>
          </p:cNvSpPr>
          <p:nvPr/>
        </p:nvSpPr>
        <p:spPr bwMode="auto">
          <a:xfrm>
            <a:off x="5549900" y="2835275"/>
            <a:ext cx="350838" cy="2608263"/>
          </a:xfrm>
          <a:prstGeom prst="downArrow">
            <a:avLst>
              <a:gd name="adj1" fmla="val 50000"/>
              <a:gd name="adj2" fmla="val 50113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40" name="Down Arrow 51"/>
          <p:cNvSpPr>
            <a:spLocks noChangeArrowheads="1"/>
          </p:cNvSpPr>
          <p:nvPr/>
        </p:nvSpPr>
        <p:spPr bwMode="auto">
          <a:xfrm>
            <a:off x="6503988" y="2382838"/>
            <a:ext cx="352425" cy="2582862"/>
          </a:xfrm>
          <a:prstGeom prst="downArrow">
            <a:avLst>
              <a:gd name="adj1" fmla="val 50000"/>
              <a:gd name="adj2" fmla="val 4987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41" name="Textfeld 30"/>
          <p:cNvSpPr txBox="1">
            <a:spLocks noChangeArrowheads="1"/>
          </p:cNvSpPr>
          <p:nvPr/>
        </p:nvSpPr>
        <p:spPr bwMode="auto">
          <a:xfrm>
            <a:off x="6308725" y="4962525"/>
            <a:ext cx="252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FF0000"/>
                </a:solidFill>
              </a:rPr>
              <a:t>Integral Control Version</a:t>
            </a:r>
          </a:p>
        </p:txBody>
      </p:sp>
      <p:sp>
        <p:nvSpPr>
          <p:cNvPr id="28742" name="Down Arrow 53"/>
          <p:cNvSpPr>
            <a:spLocks noChangeArrowheads="1"/>
          </p:cNvSpPr>
          <p:nvPr/>
        </p:nvSpPr>
        <p:spPr bwMode="auto">
          <a:xfrm>
            <a:off x="7423150" y="2836863"/>
            <a:ext cx="350838" cy="1566862"/>
          </a:xfrm>
          <a:prstGeom prst="downArrow">
            <a:avLst>
              <a:gd name="adj1" fmla="val 50000"/>
              <a:gd name="adj2" fmla="val 5014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43" name="Textfeld 27"/>
          <p:cNvSpPr txBox="1">
            <a:spLocks noChangeArrowheads="1"/>
          </p:cNvSpPr>
          <p:nvPr/>
        </p:nvSpPr>
        <p:spPr bwMode="auto">
          <a:xfrm>
            <a:off x="7034213" y="4373563"/>
            <a:ext cx="2109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FF0000"/>
                </a:solidFill>
              </a:rPr>
              <a:t>Customer Electrical Connection</a:t>
            </a:r>
          </a:p>
        </p:txBody>
      </p:sp>
      <p:sp>
        <p:nvSpPr>
          <p:cNvPr id="28744" name="Down Arrow 55"/>
          <p:cNvSpPr>
            <a:spLocks noChangeArrowheads="1"/>
          </p:cNvSpPr>
          <p:nvPr/>
        </p:nvSpPr>
        <p:spPr bwMode="auto">
          <a:xfrm>
            <a:off x="8294688" y="2330450"/>
            <a:ext cx="352425" cy="509588"/>
          </a:xfrm>
          <a:prstGeom prst="downArrow">
            <a:avLst>
              <a:gd name="adj1" fmla="val 50000"/>
              <a:gd name="adj2" fmla="val 49972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7" name="Textfeld 21"/>
          <p:cNvSpPr txBox="1"/>
          <p:nvPr/>
        </p:nvSpPr>
        <p:spPr>
          <a:xfrm>
            <a:off x="7715250" y="2816225"/>
            <a:ext cx="1428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Arial" charset="0"/>
              </a:rPr>
              <a:t>Mounting Position for Controls Housing and Covers</a:t>
            </a:r>
          </a:p>
          <a:p>
            <a:pPr>
              <a:defRPr/>
            </a:pPr>
            <a:endParaRPr lang="de-DE" sz="16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336471-ABDB-47EE-894A-9A7867AE7567}" type="slidenum">
              <a:rPr lang="de-DE" smtClean="0">
                <a:latin typeface="Arial" pitchFamily="34" charset="0"/>
              </a:rPr>
              <a:pPr/>
              <a:t>27</a:t>
            </a:fld>
            <a:endParaRPr lang="de-DE" smtClean="0">
              <a:latin typeface="Arial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92" y="617792"/>
            <a:ext cx="7776400" cy="601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128524" y="113157"/>
            <a:ext cx="8480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defRPr/>
            </a:pPr>
            <a:r>
              <a:rPr lang="de-DE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Typical DDS Dimensional Diagram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30B0C3-898F-49BB-AEAB-428666AC0C57}" type="slidenum">
              <a:rPr lang="de-DE" smtClean="0">
                <a:latin typeface="Arial" pitchFamily="34" charset="0"/>
              </a:rPr>
              <a:pPr/>
              <a:t>28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072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228725" y="1625600"/>
            <a:ext cx="7669213" cy="3457575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tx1"/>
                </a:solidFill>
              </a:rPr>
              <a:t>Diagram Availability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How can you access the diagrams?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24" name="Picture 1028" descr="C:\Documents and Settings\russm\Application Data\Microsoft\Media Catalog\Downloaded Clips\cl5f\j023797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263" y="4146550"/>
            <a:ext cx="232251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2A1647-559D-4A65-9F81-2E894773AEBB}" type="slidenum">
              <a:rPr lang="de-DE" smtClean="0">
                <a:latin typeface="Arial" pitchFamily="34" charset="0"/>
              </a:rPr>
              <a:pPr/>
              <a:t>29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1209675"/>
            <a:ext cx="8064500" cy="360363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</a:rPr>
              <a:t>Customer Order Diagrams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824038" y="2117725"/>
            <a:ext cx="6418262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solidFill>
                  <a:srgbClr val="3366FF"/>
                </a:solidFill>
              </a:rPr>
              <a:t>Drawing Submittal to the Customer</a:t>
            </a:r>
          </a:p>
          <a:p>
            <a:endParaRPr lang="en-US" sz="1400">
              <a:solidFill>
                <a:srgbClr val="3366FF"/>
              </a:solidFill>
            </a:endParaRPr>
          </a:p>
          <a:p>
            <a:r>
              <a:rPr lang="en-US" sz="2800">
                <a:solidFill>
                  <a:srgbClr val="3366FF"/>
                </a:solidFill>
              </a:rPr>
              <a:t>	</a:t>
            </a:r>
            <a:r>
              <a:rPr lang="en-US" sz="2400">
                <a:solidFill>
                  <a:srgbClr val="3366FF"/>
                </a:solidFill>
              </a:rPr>
              <a:t>Wiring Schematic Diagram</a:t>
            </a:r>
          </a:p>
          <a:p>
            <a:endParaRPr lang="en-US" sz="2400">
              <a:solidFill>
                <a:srgbClr val="3366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solidFill>
                  <a:srgbClr val="3366FF"/>
                </a:solidFill>
              </a:rPr>
              <a:t>Actuator Customer Cover</a:t>
            </a:r>
          </a:p>
          <a:p>
            <a:endParaRPr lang="en-US" sz="1200">
              <a:solidFill>
                <a:srgbClr val="3366FF"/>
              </a:solidFill>
            </a:endParaRPr>
          </a:p>
          <a:p>
            <a:r>
              <a:rPr lang="en-US" sz="2800">
                <a:solidFill>
                  <a:srgbClr val="3366FF"/>
                </a:solidFill>
              </a:rPr>
              <a:t>	</a:t>
            </a:r>
            <a:r>
              <a:rPr lang="en-US" sz="2400">
                <a:solidFill>
                  <a:srgbClr val="3366FF"/>
                </a:solidFill>
              </a:rPr>
              <a:t>Wiring Schematic Diagram</a:t>
            </a:r>
          </a:p>
          <a:p>
            <a:endParaRPr lang="en-US">
              <a:solidFill>
                <a:srgbClr val="3366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solidFill>
                  <a:srgbClr val="3366FF"/>
                </a:solidFill>
              </a:rPr>
              <a:t>Drawing vault</a:t>
            </a:r>
          </a:p>
          <a:p>
            <a:endParaRPr lang="en-US" sz="1400">
              <a:solidFill>
                <a:srgbClr val="3366FF"/>
              </a:solidFill>
            </a:endParaRPr>
          </a:p>
          <a:p>
            <a:r>
              <a:rPr lang="en-US" sz="2800">
                <a:solidFill>
                  <a:srgbClr val="3366FF"/>
                </a:solidFill>
              </a:rPr>
              <a:t>	</a:t>
            </a:r>
            <a:r>
              <a:rPr lang="en-US" sz="2400">
                <a:solidFill>
                  <a:srgbClr val="3366FF"/>
                </a:solidFill>
              </a:rPr>
              <a:t>Wiring Schematic Diagram</a:t>
            </a:r>
          </a:p>
          <a:p>
            <a:r>
              <a:rPr lang="en-US" sz="2400">
                <a:solidFill>
                  <a:srgbClr val="3366FF"/>
                </a:solidFill>
              </a:rPr>
              <a:t>	Detailed Wiring Diagram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27B24E-BAE1-4FD6-B594-B21E516BA72E}" type="slidenum">
              <a:rPr lang="de-DE" smtClean="0">
                <a:latin typeface="Arial" pitchFamily="34" charset="0"/>
              </a:rPr>
              <a:pPr/>
              <a:t>3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mtClean="0"/>
              <a:t>New wiring diagram designations</a:t>
            </a:r>
          </a:p>
        </p:txBody>
      </p:sp>
      <p:sp>
        <p:nvSpPr>
          <p:cNvPr id="512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254000" y="2263775"/>
            <a:ext cx="8094663" cy="1758950"/>
          </a:xfrm>
        </p:spPr>
        <p:txBody>
          <a:bodyPr lIns="72000" tIns="72000" rIns="72000" bIns="72000"/>
          <a:lstStyle/>
          <a:p>
            <a:pPr marL="0" indent="0" algn="ctr" eaLnBrk="1" hangingPunct="1">
              <a:buFont typeface="CommonBullets" pitchFamily="34" charset="2"/>
              <a:buNone/>
            </a:pPr>
            <a:r>
              <a:rPr lang="en-US" sz="5800" smtClean="0"/>
              <a:t>New wiring diagram designations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657760-5ECB-47C8-9F74-BE8F4EFFBA53}" type="slidenum">
              <a:rPr lang="de-DE" smtClean="0">
                <a:latin typeface="Arial" pitchFamily="34" charset="0"/>
              </a:rPr>
              <a:pPr/>
              <a:t>30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85863" y="3090863"/>
            <a:ext cx="766921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US" sz="4400">
                <a:solidFill>
                  <a:srgbClr val="251C7E"/>
                </a:solidFill>
              </a:rPr>
              <a:t>	</a:t>
            </a:r>
            <a:r>
              <a:rPr lang="en-US" sz="4400">
                <a:solidFill>
                  <a:srgbClr val="251C7E"/>
                </a:solidFill>
                <a:hlinkClick r:id="rId2"/>
              </a:rPr>
              <a:t>www.auma-usa.com</a:t>
            </a:r>
            <a:endParaRPr lang="en-US" sz="4400">
              <a:solidFill>
                <a:srgbClr val="251C7E"/>
              </a:solidFill>
            </a:endParaRPr>
          </a:p>
          <a:p>
            <a:r>
              <a:rPr lang="en-US" sz="4400">
                <a:solidFill>
                  <a:srgbClr val="251C7E"/>
                </a:solidFill>
              </a:rPr>
              <a:t>	www.auma.com</a:t>
            </a:r>
            <a:r>
              <a:rPr lang="en-US" sz="5400">
                <a:solidFill>
                  <a:srgbClr val="251C7E"/>
                </a:solidFill>
              </a:rPr>
              <a:t/>
            </a:r>
            <a:br>
              <a:rPr lang="en-US" sz="5400">
                <a:solidFill>
                  <a:srgbClr val="251C7E"/>
                </a:solidFill>
              </a:rPr>
            </a:br>
            <a:endParaRPr lang="en-US" sz="5400">
              <a:solidFill>
                <a:srgbClr val="251C7E"/>
              </a:solidFill>
            </a:endParaRPr>
          </a:p>
          <a:p>
            <a:r>
              <a:rPr lang="en-US">
                <a:solidFill>
                  <a:srgbClr val="251C7E"/>
                </a:solidFill>
              </a:rPr>
              <a:t/>
            </a:r>
            <a:br>
              <a:rPr lang="en-US">
                <a:solidFill>
                  <a:srgbClr val="251C7E"/>
                </a:solidFill>
              </a:rPr>
            </a:br>
            <a:r>
              <a:rPr lang="en-US">
                <a:solidFill>
                  <a:srgbClr val="251C7E"/>
                </a:solidFill>
              </a:rPr>
              <a:t/>
            </a:r>
            <a:br>
              <a:rPr lang="en-US">
                <a:solidFill>
                  <a:srgbClr val="251C7E"/>
                </a:solidFill>
              </a:rPr>
            </a:br>
            <a:endParaRPr lang="en-US">
              <a:solidFill>
                <a:srgbClr val="251C7E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87463" y="1262063"/>
            <a:ext cx="269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3366FF"/>
                </a:solidFill>
              </a:rPr>
              <a:t>Internet</a:t>
            </a:r>
          </a:p>
        </p:txBody>
      </p:sp>
      <p:pic>
        <p:nvPicPr>
          <p:cNvPr id="32773" name="Picture 5" descr="C:\Documents and Settings\russm\Application Data\Microsoft\Media Catalog\Downloaded Clips\cl75\j02943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0" y="3868738"/>
            <a:ext cx="28241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37259B-F844-48E4-B378-F02F0E398B14}" type="slidenum">
              <a:rPr lang="de-DE" smtClean="0">
                <a:latin typeface="Arial" pitchFamily="34" charset="0"/>
              </a:rPr>
              <a:pPr/>
              <a:t>31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 flipH="1">
            <a:off x="863600" y="1069975"/>
            <a:ext cx="78867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hlinkClick r:id="rId2"/>
              </a:rPr>
              <a:t>www.auma-usa.com</a:t>
            </a:r>
            <a:endParaRPr lang="en-US" sz="2800" dirty="0">
              <a:solidFill>
                <a:srgbClr val="3366FF"/>
              </a:solidFill>
            </a:endParaRPr>
          </a:p>
          <a:p>
            <a:r>
              <a:rPr lang="en-US" sz="2800" dirty="0">
                <a:solidFill>
                  <a:srgbClr val="3366FF"/>
                </a:solidFill>
              </a:rPr>
              <a:t>Go To :</a:t>
            </a:r>
            <a:endParaRPr lang="en-US" sz="2800" dirty="0">
              <a:solidFill>
                <a:srgbClr val="CC99FF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en-US" sz="2800" dirty="0"/>
              <a:t>Support</a:t>
            </a:r>
          </a:p>
          <a:p>
            <a:pPr lvl="3">
              <a:buFont typeface="Wingdings" pitchFamily="2" charset="2"/>
              <a:buChar char="Ø"/>
            </a:pPr>
            <a:r>
              <a:rPr lang="en-US" sz="2800" dirty="0"/>
              <a:t>Sample wiring diagrams</a:t>
            </a:r>
          </a:p>
          <a:p>
            <a:r>
              <a:rPr lang="en-US" sz="2800" dirty="0"/>
              <a:t>		</a:t>
            </a:r>
            <a:r>
              <a:rPr lang="en-US" sz="2400" dirty="0"/>
              <a:t>The table is based on description:</a:t>
            </a:r>
          </a:p>
          <a:p>
            <a:r>
              <a:rPr lang="en-US" sz="2800" dirty="0">
                <a:solidFill>
                  <a:srgbClr val="CC99FF"/>
                </a:solidFill>
              </a:rPr>
              <a:t> </a:t>
            </a:r>
          </a:p>
          <a:p>
            <a:endParaRPr lang="en-US" sz="2800" dirty="0">
              <a:solidFill>
                <a:srgbClr val="CC99FF"/>
              </a:solidFill>
            </a:endParaRPr>
          </a:p>
          <a:p>
            <a:endParaRPr lang="en-US" sz="2800" dirty="0">
              <a:solidFill>
                <a:srgbClr val="CC99FF"/>
              </a:solidFill>
            </a:endParaRPr>
          </a:p>
        </p:txBody>
      </p:sp>
      <p:pic>
        <p:nvPicPr>
          <p:cNvPr id="33796" name="Picture 3" descr="Web cap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488" y="3371850"/>
            <a:ext cx="5938837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C30357-D7B6-43E7-8DDD-2B10ACB42366}" type="slidenum">
              <a:rPr lang="de-DE" smtClean="0">
                <a:latin typeface="Arial" pitchFamily="34" charset="0"/>
              </a:rPr>
              <a:pPr/>
              <a:t>32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 flipH="1">
            <a:off x="863600" y="1069975"/>
            <a:ext cx="78867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hlinkClick r:id="rId2"/>
              </a:rPr>
              <a:t>www.auma-usa.com</a:t>
            </a:r>
            <a:endParaRPr lang="en-US" sz="2800" dirty="0">
              <a:solidFill>
                <a:srgbClr val="3366FF"/>
              </a:solidFill>
            </a:endParaRPr>
          </a:p>
          <a:p>
            <a:r>
              <a:rPr lang="en-US" sz="2800" dirty="0">
                <a:solidFill>
                  <a:srgbClr val="3366FF"/>
                </a:solidFill>
              </a:rPr>
              <a:t>Go To :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Customer </a:t>
            </a:r>
            <a:r>
              <a:rPr lang="en-US" sz="2800" dirty="0"/>
              <a:t>Service</a:t>
            </a:r>
          </a:p>
          <a:p>
            <a:pPr lvl="3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Sales </a:t>
            </a:r>
            <a:r>
              <a:rPr lang="en-US" sz="2800" dirty="0"/>
              <a:t>reps site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Log </a:t>
            </a:r>
            <a:r>
              <a:rPr lang="en-US" sz="2800" dirty="0"/>
              <a:t>in using Username and Password</a:t>
            </a:r>
          </a:p>
          <a:p>
            <a:pPr lvl="3">
              <a:buFont typeface="Wingdings" pitchFamily="2" charset="2"/>
              <a:buChar char="Ø"/>
            </a:pPr>
            <a:r>
              <a:rPr lang="en-US" sz="2800" dirty="0" smtClean="0"/>
              <a:t> Drawing </a:t>
            </a:r>
            <a:r>
              <a:rPr lang="en-US" sz="2800" dirty="0"/>
              <a:t>Vault</a:t>
            </a:r>
          </a:p>
          <a:p>
            <a:r>
              <a:rPr lang="en-US" sz="2800" dirty="0">
                <a:solidFill>
                  <a:srgbClr val="CC99FF"/>
                </a:solidFill>
              </a:rPr>
              <a:t>		</a:t>
            </a:r>
          </a:p>
          <a:p>
            <a:endParaRPr lang="en-US" sz="2800" dirty="0">
              <a:solidFill>
                <a:srgbClr val="CC99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B147A8-B4F5-43EE-A290-BD12FD3B58AC}" type="slidenum">
              <a:rPr lang="de-DE" smtClean="0">
                <a:latin typeface="Arial" pitchFamily="34" charset="0"/>
              </a:rPr>
              <a:pPr/>
              <a:t>33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9459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Updated Tagging Information</a:t>
            </a:r>
            <a:endParaRPr lang="de-DE" dirty="0" smtClean="0"/>
          </a:p>
        </p:txBody>
      </p:sp>
      <p:pic>
        <p:nvPicPr>
          <p:cNvPr id="1026" name="Picture 2" descr="http://www.auma-usa.com/auma-new/findseri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71" y="1360360"/>
            <a:ext cx="3333750" cy="1781176"/>
          </a:xfrm>
          <a:prstGeom prst="rect">
            <a:avLst/>
          </a:prstGeom>
          <a:noFill/>
        </p:spPr>
      </p:pic>
      <p:pic>
        <p:nvPicPr>
          <p:cNvPr id="1028" name="Picture 4" descr="http://www.auma-usa.com/auma-new/findseri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79" y="4014216"/>
            <a:ext cx="3333750" cy="19145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2104" y="5922187"/>
            <a:ext cx="765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Additional information available at:</a:t>
            </a:r>
          </a:p>
          <a:p>
            <a:r>
              <a:rPr lang="en-US" dirty="0" smtClean="0">
                <a:solidFill>
                  <a:schemeClr val="tx2"/>
                </a:solidFill>
                <a:hlinkClick r:id="rId4"/>
              </a:rPr>
              <a:t>http://www.auma-usa.com/auma-new/FindSerial.html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" y="740664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 November 2011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736" y="3389376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2011 and later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5183" y="2947670"/>
            <a:ext cx="7340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3648075" y="3914776"/>
            <a:ext cx="933450" cy="70484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3975" y="3790950"/>
            <a:ext cx="15049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9941237</a:t>
            </a:r>
            <a:endParaRPr lang="en-US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C30357-D7B6-43E7-8DDD-2B10ACB42366}" type="slidenum">
              <a:rPr lang="de-DE" smtClean="0">
                <a:latin typeface="Arial" pitchFamily="34" charset="0"/>
              </a:rPr>
              <a:pPr/>
              <a:t>34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 flipH="1">
            <a:off x="2390648" y="2633599"/>
            <a:ext cx="40284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Questions ???</a:t>
            </a:r>
            <a:endParaRPr lang="en-US" sz="4000" dirty="0"/>
          </a:p>
          <a:p>
            <a:r>
              <a:rPr lang="en-US" sz="4000" dirty="0">
                <a:solidFill>
                  <a:srgbClr val="CC99FF"/>
                </a:solidFill>
              </a:rPr>
              <a:t>		</a:t>
            </a:r>
          </a:p>
          <a:p>
            <a:endParaRPr lang="en-US" sz="4000" dirty="0">
              <a:solidFill>
                <a:srgbClr val="CC99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519AC4-CF99-4543-AB19-3AADB9365BC2}" type="slidenum">
              <a:rPr lang="de-DE" smtClean="0">
                <a:latin typeface="Arial" pitchFamily="34" charset="0"/>
              </a:rPr>
              <a:pPr/>
              <a:t>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6147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mtClean="0"/>
              <a:t>New wiring diagram designations</a:t>
            </a:r>
          </a:p>
        </p:txBody>
      </p:sp>
      <p:sp>
        <p:nvSpPr>
          <p:cNvPr id="6148" name="Foliennummernplatzhalter 2"/>
          <p:cNvSpPr txBox="1">
            <a:spLocks noGrp="1"/>
          </p:cNvSpPr>
          <p:nvPr/>
        </p:nvSpPr>
        <p:spPr bwMode="auto">
          <a:xfrm>
            <a:off x="7681913" y="6586538"/>
            <a:ext cx="14398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kumimoji="0" lang="en-US" sz="900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149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202756" y="713359"/>
            <a:ext cx="8329612" cy="4797425"/>
          </a:xfrm>
        </p:spPr>
        <p:txBody>
          <a:bodyPr lIns="72000" tIns="72000" rIns="72000" bIns="72000"/>
          <a:lstStyle/>
          <a:p>
            <a:pPr marL="0" indent="0" eaLnBrk="1" hangingPunct="1">
              <a:lnSpc>
                <a:spcPct val="80000"/>
              </a:lnSpc>
              <a:buFont typeface="CommonBullets" pitchFamily="34" charset="2"/>
              <a:buNone/>
            </a:pPr>
            <a:r>
              <a:rPr lang="en-US" sz="2400" dirty="0" smtClean="0"/>
              <a:t>Current designation…..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/>
              <a:t>KMS – SA.1 NORM actuator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/>
              <a:t>MSP – actuator with AM controls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/>
              <a:t>ACP – actuator with AC.1 controls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/>
              <a:t>SD – actuator dimensional diagram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400" dirty="0" smtClean="0"/>
              <a:t>New designation…..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/>
              <a:t>TPA – SA.2 NORM actuator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/>
              <a:t>MSP – actuator with AM controls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/>
              <a:t>TPC – actuator with AC.2 controls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/>
              <a:t>ACP – actuator with AC.1 controls</a:t>
            </a:r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/>
              <a:t>DDS – actuator dimensional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3B30FE-4E04-4E53-B3DA-9A66257E205F}" type="slidenum">
              <a:rPr lang="de-DE" smtClean="0">
                <a:latin typeface="Arial" pitchFamily="34" charset="0"/>
              </a:rPr>
              <a:pPr/>
              <a:t>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mtClean="0"/>
              <a:t>TPC – Terminal Plan Controls</a:t>
            </a:r>
            <a:endParaRPr lang="de-DE" smtClean="0"/>
          </a:p>
        </p:txBody>
      </p:sp>
      <p:graphicFrame>
        <p:nvGraphicFramePr>
          <p:cNvPr id="1023030" name="Group 54"/>
          <p:cNvGraphicFramePr>
            <a:graphicFrameLocks noGrp="1"/>
          </p:cNvGraphicFramePr>
          <p:nvPr/>
        </p:nvGraphicFramePr>
        <p:xfrm>
          <a:off x="361950" y="973138"/>
          <a:ext cx="8512175" cy="5638800"/>
        </p:xfrm>
        <a:graphic>
          <a:graphicData uri="http://schemas.openxmlformats.org/drawingml/2006/table">
            <a:tbl>
              <a:tblPr/>
              <a:tblGrid>
                <a:gridCol w="2598738"/>
                <a:gridCol w="1879600"/>
                <a:gridCol w="1898650"/>
                <a:gridCol w="2135187"/>
              </a:tblGrid>
              <a:tr h="808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1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endParaRPr kumimoji="1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Multi-turn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92835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SA 07.2 – 16.2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TPC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MSP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ACP</a:t>
                      </a:r>
                      <a:b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  <a:tr h="92835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SA 25.1 – 48.1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TPC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MSP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ACP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928359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SA 07.1 – 16.1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TPC</a:t>
                      </a:r>
                      <a:b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MSP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ACP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  <a:tr h="50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Part-turn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F5"/>
                    </a:solidFill>
                  </a:tcPr>
                </a:tc>
              </a:tr>
              <a:tr h="928359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SG 05.1 – 12.1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TPC</a:t>
                      </a:r>
                      <a:b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MSP</a:t>
                      </a:r>
                      <a:b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TPA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ACP</a:t>
                      </a:r>
                      <a:b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</a:br>
                      <a:r>
                        <a:rPr kumimoji="1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2" pitchFamily="18" charset="2"/>
                        </a:rPr>
                        <a:t>KMS TP</a:t>
                      </a:r>
                      <a:endParaRPr kumimoji="1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E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A07A4-8619-4D0B-B384-57193573BD2B}" type="slidenum">
              <a:rPr lang="de-DE" smtClean="0">
                <a:latin typeface="Arial" pitchFamily="34" charset="0"/>
              </a:rPr>
              <a:pPr/>
              <a:t>6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8195" name="Untertitel 2"/>
          <p:cNvSpPr>
            <a:spLocks noGrp="1"/>
          </p:cNvSpPr>
          <p:nvPr>
            <p:ph type="subTitle" sz="quarter" idx="4294967295"/>
          </p:nvPr>
        </p:nvSpPr>
        <p:spPr>
          <a:xfrm>
            <a:off x="447675" y="2443163"/>
            <a:ext cx="7696200" cy="1752600"/>
          </a:xfrm>
        </p:spPr>
        <p:txBody>
          <a:bodyPr lIns="0" tIns="0" rIns="0" bIns="0" anchor="ctr"/>
          <a:lstStyle/>
          <a:p>
            <a:pPr algn="ctr">
              <a:buFont typeface="CommonBullets" pitchFamily="34" charset="2"/>
              <a:buNone/>
            </a:pPr>
            <a:r>
              <a:rPr lang="en-US" sz="4400" smtClean="0"/>
              <a:t>TPA wiring</a:t>
            </a:r>
          </a:p>
          <a:p>
            <a:pPr algn="ctr">
              <a:buFont typeface="CommonBullets" pitchFamily="34" charset="2"/>
              <a:buNone/>
            </a:pPr>
            <a:r>
              <a:rPr lang="en-US" sz="4400" smtClean="0"/>
              <a:t>Similar to KMS Wiring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8EC227-280A-4D2F-B22C-EBA3D47BE41F}" type="slidenum">
              <a:rPr lang="de-DE" smtClean="0">
                <a:latin typeface="Arial" pitchFamily="34" charset="0"/>
              </a:rPr>
              <a:pPr/>
              <a:t>7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17907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CommonBullets" pitchFamily="34" charset="2"/>
              <a:buNone/>
            </a:pPr>
            <a:r>
              <a:rPr lang="en-US" sz="7200" smtClean="0"/>
              <a:t>SA.2 NORM</a:t>
            </a:r>
          </a:p>
          <a:p>
            <a:pPr marL="0" indent="0" algn="ctr">
              <a:lnSpc>
                <a:spcPct val="80000"/>
              </a:lnSpc>
              <a:buFont typeface="CommonBullets" pitchFamily="34" charset="2"/>
              <a:buNone/>
            </a:pPr>
            <a:r>
              <a:rPr lang="en-US" sz="7200" smtClean="0"/>
              <a:t>Diagrams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42975"/>
            <a:ext cx="706913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C8FE41-A5BF-4952-A655-074EEE2A1382}" type="slidenum">
              <a:rPr lang="de-DE" smtClean="0">
                <a:latin typeface="Arial" pitchFamily="34" charset="0"/>
              </a:rPr>
              <a:pPr/>
              <a:t>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508125" y="-34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kumimoji="0"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7264" y="198120"/>
            <a:ext cx="3886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dirty="0">
                <a:solidFill>
                  <a:schemeClr val="bg1"/>
                </a:solidFill>
              </a:rPr>
              <a:t>Norm SA.2 Wiring ( schematic 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219200"/>
            <a:ext cx="2601913" cy="5410200"/>
            <a:chOff x="240" y="768"/>
            <a:chExt cx="1639" cy="3408"/>
          </a:xfrm>
        </p:grpSpPr>
        <p:sp>
          <p:nvSpPr>
            <p:cNvPr id="10256" name="Text Box 6"/>
            <p:cNvSpPr txBox="1">
              <a:spLocks noChangeArrowheads="1"/>
            </p:cNvSpPr>
            <p:nvPr/>
          </p:nvSpPr>
          <p:spPr bwMode="auto">
            <a:xfrm>
              <a:off x="240" y="768"/>
              <a:ext cx="9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sz="1800">
                  <a:solidFill>
                    <a:schemeClr val="tx1"/>
                  </a:solidFill>
                </a:rPr>
                <a:t>Motor connections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00" y="877"/>
              <a:ext cx="679" cy="3299"/>
              <a:chOff x="1200" y="877"/>
              <a:chExt cx="679" cy="3299"/>
            </a:xfrm>
          </p:grpSpPr>
          <p:sp>
            <p:nvSpPr>
              <p:cNvPr id="10258" name="Line 8"/>
              <p:cNvSpPr>
                <a:spLocks noChangeShapeType="1"/>
              </p:cNvSpPr>
              <p:nvPr/>
            </p:nvSpPr>
            <p:spPr bwMode="auto">
              <a:xfrm flipV="1">
                <a:off x="1200" y="877"/>
                <a:ext cx="679" cy="8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lIns="72000" tIns="0" rIns="0" bIns="0" anchor="ctr"/>
              <a:lstStyle/>
              <a:p>
                <a:endParaRPr lang="en-US"/>
              </a:p>
            </p:txBody>
          </p:sp>
          <p:sp>
            <p:nvSpPr>
              <p:cNvPr id="10259" name="Line 9"/>
              <p:cNvSpPr>
                <a:spLocks noChangeShapeType="1"/>
              </p:cNvSpPr>
              <p:nvPr/>
            </p:nvSpPr>
            <p:spPr bwMode="auto">
              <a:xfrm>
                <a:off x="1200" y="960"/>
                <a:ext cx="0" cy="32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72000" tIns="0" rIns="0" bIns="0" anchor="ctr"/>
              <a:lstStyle/>
              <a:p>
                <a:endParaRPr lang="en-US"/>
              </a:p>
            </p:txBody>
          </p:sp>
          <p:sp>
            <p:nvSpPr>
              <p:cNvPr id="10260" name="Line 10"/>
              <p:cNvSpPr>
                <a:spLocks noChangeShapeType="1"/>
              </p:cNvSpPr>
              <p:nvPr/>
            </p:nvSpPr>
            <p:spPr bwMode="auto">
              <a:xfrm flipV="1">
                <a:off x="1200" y="4174"/>
                <a:ext cx="209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72000" tIns="0" rIns="0" bIns="0" anchor="ctr"/>
              <a:lstStyle/>
              <a:p>
                <a:endParaRPr lang="en-US"/>
              </a:p>
            </p:txBody>
          </p:sp>
          <p:sp>
            <p:nvSpPr>
              <p:cNvPr id="10261" name="Line 11"/>
              <p:cNvSpPr>
                <a:spLocks noChangeShapeType="1"/>
              </p:cNvSpPr>
              <p:nvPr/>
            </p:nvSpPr>
            <p:spPr bwMode="auto">
              <a:xfrm flipV="1">
                <a:off x="1394" y="402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lIns="72000" tIns="0" rIns="0" bIns="0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1828800"/>
            <a:ext cx="6364288" cy="3414713"/>
            <a:chOff x="240" y="1152"/>
            <a:chExt cx="4009" cy="2151"/>
          </a:xfrm>
        </p:grpSpPr>
        <p:sp>
          <p:nvSpPr>
            <p:cNvPr id="10251" name="AutoShape 13"/>
            <p:cNvSpPr>
              <a:spLocks/>
            </p:cNvSpPr>
            <p:nvPr/>
          </p:nvSpPr>
          <p:spPr bwMode="auto">
            <a:xfrm>
              <a:off x="1344" y="1152"/>
              <a:ext cx="48" cy="1440"/>
            </a:xfrm>
            <a:prstGeom prst="leftBrace">
              <a:avLst>
                <a:gd name="adj1" fmla="val 250000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  <p:sp>
          <p:nvSpPr>
            <p:cNvPr id="10252" name="AutoShape 14"/>
            <p:cNvSpPr>
              <a:spLocks/>
            </p:cNvSpPr>
            <p:nvPr/>
          </p:nvSpPr>
          <p:spPr bwMode="auto">
            <a:xfrm rot="5400000">
              <a:off x="2905" y="1872"/>
              <a:ext cx="144" cy="2544"/>
            </a:xfrm>
            <a:prstGeom prst="leftBrace">
              <a:avLst>
                <a:gd name="adj1" fmla="val 147222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  <p:sp>
          <p:nvSpPr>
            <p:cNvPr id="10253" name="Text Box 15"/>
            <p:cNvSpPr txBox="1">
              <a:spLocks noChangeArrowheads="1"/>
            </p:cNvSpPr>
            <p:nvPr/>
          </p:nvSpPr>
          <p:spPr bwMode="auto">
            <a:xfrm>
              <a:off x="240" y="2784"/>
              <a:ext cx="100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sz="1800">
                  <a:solidFill>
                    <a:schemeClr val="tx1"/>
                  </a:solidFill>
                </a:rPr>
                <a:t>External control connections</a:t>
              </a:r>
            </a:p>
          </p:txBody>
        </p:sp>
        <p:sp>
          <p:nvSpPr>
            <p:cNvPr id="10254" name="Line 16"/>
            <p:cNvSpPr>
              <a:spLocks noChangeShapeType="1"/>
            </p:cNvSpPr>
            <p:nvPr/>
          </p:nvSpPr>
          <p:spPr bwMode="auto">
            <a:xfrm flipH="1">
              <a:off x="1056" y="1872"/>
              <a:ext cx="288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  <p:sp>
          <p:nvSpPr>
            <p:cNvPr id="10255" name="Line 17"/>
            <p:cNvSpPr>
              <a:spLocks noChangeShapeType="1"/>
            </p:cNvSpPr>
            <p:nvPr/>
          </p:nvSpPr>
          <p:spPr bwMode="auto">
            <a:xfrm flipV="1">
              <a:off x="1056" y="3066"/>
              <a:ext cx="1930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467600" y="2514600"/>
            <a:ext cx="1447800" cy="503238"/>
            <a:chOff x="4704" y="1584"/>
            <a:chExt cx="912" cy="317"/>
          </a:xfrm>
        </p:grpSpPr>
        <p:sp>
          <p:nvSpPr>
            <p:cNvPr id="10249" name="Text Box 19"/>
            <p:cNvSpPr txBox="1">
              <a:spLocks noChangeArrowheads="1"/>
            </p:cNvSpPr>
            <p:nvPr/>
          </p:nvSpPr>
          <p:spPr bwMode="auto">
            <a:xfrm>
              <a:off x="4704" y="1728"/>
              <a:ext cx="9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sz="1800">
                  <a:solidFill>
                    <a:schemeClr val="tx1"/>
                  </a:solidFill>
                </a:rPr>
                <a:t>Legend</a:t>
              </a:r>
            </a:p>
          </p:txBody>
        </p:sp>
        <p:sp>
          <p:nvSpPr>
            <p:cNvPr id="10250" name="Line 20"/>
            <p:cNvSpPr>
              <a:spLocks noChangeShapeType="1"/>
            </p:cNvSpPr>
            <p:nvPr/>
          </p:nvSpPr>
          <p:spPr bwMode="auto">
            <a:xfrm flipV="1">
              <a:off x="5520" y="1584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900" y="998538"/>
            <a:ext cx="398303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BF75FD-0DB2-4212-B7C6-1F93768C75C9}" type="slidenum">
              <a:rPr lang="de-DE" smtClean="0">
                <a:latin typeface="Arial" pitchFamily="34" charset="0"/>
              </a:rPr>
              <a:pPr/>
              <a:t>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1508125" y="-34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kumimoji="0"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6992" y="216408"/>
            <a:ext cx="449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dirty="0">
                <a:solidFill>
                  <a:schemeClr val="bg1"/>
                </a:solidFill>
              </a:rPr>
              <a:t>Norm SA.2 Wiring ( point to point 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219200"/>
            <a:ext cx="3530600" cy="595313"/>
            <a:chOff x="240" y="768"/>
            <a:chExt cx="2224" cy="375"/>
          </a:xfrm>
        </p:grpSpPr>
        <p:sp>
          <p:nvSpPr>
            <p:cNvPr id="11278" name="Text Box 6"/>
            <p:cNvSpPr txBox="1">
              <a:spLocks noChangeArrowheads="1"/>
            </p:cNvSpPr>
            <p:nvPr/>
          </p:nvSpPr>
          <p:spPr bwMode="auto">
            <a:xfrm>
              <a:off x="240" y="768"/>
              <a:ext cx="9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sz="1800">
                  <a:solidFill>
                    <a:schemeClr val="tx1"/>
                  </a:solidFill>
                </a:rPr>
                <a:t>Motor connections</a:t>
              </a:r>
            </a:p>
          </p:txBody>
        </p:sp>
        <p:sp>
          <p:nvSpPr>
            <p:cNvPr id="11279" name="Line 7"/>
            <p:cNvSpPr>
              <a:spLocks noChangeShapeType="1"/>
            </p:cNvSpPr>
            <p:nvPr/>
          </p:nvSpPr>
          <p:spPr bwMode="auto">
            <a:xfrm>
              <a:off x="1200" y="960"/>
              <a:ext cx="1264" cy="1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2514600"/>
            <a:ext cx="6370638" cy="1487488"/>
            <a:chOff x="240" y="1584"/>
            <a:chExt cx="4013" cy="937"/>
          </a:xfrm>
        </p:grpSpPr>
        <p:sp>
          <p:nvSpPr>
            <p:cNvPr id="11275" name="AutoShape 9"/>
            <p:cNvSpPr>
              <a:spLocks/>
            </p:cNvSpPr>
            <p:nvPr/>
          </p:nvSpPr>
          <p:spPr bwMode="auto">
            <a:xfrm rot="5400000" flipH="1" flipV="1">
              <a:off x="3323" y="1591"/>
              <a:ext cx="137" cy="1723"/>
            </a:xfrm>
            <a:prstGeom prst="leftBrace">
              <a:avLst>
                <a:gd name="adj1" fmla="val 89609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240" y="1584"/>
              <a:ext cx="100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sz="1800">
                  <a:solidFill>
                    <a:schemeClr val="tx1"/>
                  </a:solidFill>
                </a:rPr>
                <a:t>External control connections</a:t>
              </a:r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>
              <a:off x="912" y="2208"/>
              <a:ext cx="2491" cy="3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4267200"/>
            <a:ext cx="2717800" cy="304800"/>
            <a:chOff x="432" y="2688"/>
            <a:chExt cx="1712" cy="192"/>
          </a:xfrm>
        </p:grpSpPr>
        <p:sp>
          <p:nvSpPr>
            <p:cNvPr id="11273" name="Text Box 13"/>
            <p:cNvSpPr txBox="1">
              <a:spLocks noChangeArrowheads="1"/>
            </p:cNvSpPr>
            <p:nvPr/>
          </p:nvSpPr>
          <p:spPr bwMode="auto">
            <a:xfrm>
              <a:off x="432" y="2688"/>
              <a:ext cx="10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sz="1800">
                  <a:solidFill>
                    <a:schemeClr val="tx1"/>
                  </a:solidFill>
                </a:rPr>
                <a:t>Legend</a:t>
              </a:r>
            </a:p>
          </p:txBody>
        </p:sp>
        <p:sp>
          <p:nvSpPr>
            <p:cNvPr id="11274" name="Line 14"/>
            <p:cNvSpPr>
              <a:spLocks noChangeShapeType="1"/>
            </p:cNvSpPr>
            <p:nvPr/>
          </p:nvSpPr>
          <p:spPr bwMode="auto">
            <a:xfrm>
              <a:off x="960" y="2880"/>
              <a:ext cx="11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Master-2011 NA sales meeting_US">
  <a:themeElements>
    <a:clrScheme name="AUMA">
      <a:dk1>
        <a:srgbClr val="303030"/>
      </a:dk1>
      <a:lt1>
        <a:srgbClr val="FFFFFF"/>
      </a:lt1>
      <a:dk2>
        <a:srgbClr val="0070B0"/>
      </a:dk2>
      <a:lt2>
        <a:srgbClr val="CCE2EF"/>
      </a:lt2>
      <a:accent1>
        <a:srgbClr val="7199C9"/>
      </a:accent1>
      <a:accent2>
        <a:srgbClr val="A0B8E0"/>
      </a:accent2>
      <a:accent3>
        <a:srgbClr val="D5B3B3"/>
      </a:accent3>
      <a:accent4>
        <a:srgbClr val="BD4949"/>
      </a:accent4>
      <a:accent5>
        <a:srgbClr val="E44E00"/>
      </a:accent5>
      <a:accent6>
        <a:srgbClr val="B90E30"/>
      </a:accent6>
      <a:hlink>
        <a:srgbClr val="303030"/>
      </a:hlink>
      <a:folHlink>
        <a:srgbClr val="30303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Powerpoint-Master-2011 NA sales meeting_US</Template>
  <TotalTime>72</TotalTime>
  <Words>812</Words>
  <Application>Microsoft Office PowerPoint</Application>
  <PresentationFormat>On-screen Show (4:3)</PresentationFormat>
  <Paragraphs>399</Paragraphs>
  <Slides>34</Slides>
  <Notes>3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Powerpoint-Master-2011 NA sales meeting_US</vt:lpstr>
      <vt:lpstr>Northeast Generation .2 Training</vt:lpstr>
      <vt:lpstr>Slide 2</vt:lpstr>
      <vt:lpstr>New wiring diagram designations</vt:lpstr>
      <vt:lpstr>New wiring diagram designations</vt:lpstr>
      <vt:lpstr>TPC – Terminal Plan Controls</vt:lpstr>
      <vt:lpstr>Slide 6</vt:lpstr>
      <vt:lpstr>Slide 7</vt:lpstr>
      <vt:lpstr>Slide 8</vt:lpstr>
      <vt:lpstr>Slide 9</vt:lpstr>
      <vt:lpstr>TPA Wiring diagram codes</vt:lpstr>
      <vt:lpstr>TPA Code system</vt:lpstr>
      <vt:lpstr>KMS to TPA Comparison table</vt:lpstr>
      <vt:lpstr>Slide 13</vt:lpstr>
      <vt:lpstr>Typical ACP / TPA (AC.1 on SA.2) Drawing</vt:lpstr>
      <vt:lpstr>Slide 15</vt:lpstr>
      <vt:lpstr>TPC numbering system</vt:lpstr>
      <vt:lpstr>TPC numbering system</vt:lpstr>
      <vt:lpstr>Typical TPA / TPC Wiring Diagram</vt:lpstr>
      <vt:lpstr>TPC – Terminal Plan Controls</vt:lpstr>
      <vt:lpstr>MSP</vt:lpstr>
      <vt:lpstr>Slide 21</vt:lpstr>
      <vt:lpstr>MSP – Customer connections</vt:lpstr>
      <vt:lpstr>MSP – Control section</vt:lpstr>
      <vt:lpstr>MSP -  Actuator terminals</vt:lpstr>
      <vt:lpstr>Slide 25</vt:lpstr>
      <vt:lpstr>DDS Code system</vt:lpstr>
      <vt:lpstr>Slide 27</vt:lpstr>
      <vt:lpstr>Diagram Availability  How can you access the diagrams?  </vt:lpstr>
      <vt:lpstr>Customer Order Diagrams</vt:lpstr>
      <vt:lpstr>Slide 30</vt:lpstr>
      <vt:lpstr>Slide 31</vt:lpstr>
      <vt:lpstr>Slide 32</vt:lpstr>
      <vt:lpstr>Updated Tagging Information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 Generation .2 Training Diagram Review / Matrix</dc:title>
  <dc:creator>JustinL</dc:creator>
  <cp:lastModifiedBy>JustinL</cp:lastModifiedBy>
  <cp:revision>14</cp:revision>
  <dcterms:created xsi:type="dcterms:W3CDTF">2012-09-27T13:17:10Z</dcterms:created>
  <dcterms:modified xsi:type="dcterms:W3CDTF">2013-02-18T15:49:18Z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Größe/Size (cm)">
    <vt:lpwstr/>
  </property>
  <property fmtid="{D5CDD505-2E9C-101B-9397-08002B2CF9AE}" pid="4" name="Owner">
    <vt:lpwstr>BaumannO</vt:lpwstr>
  </property>
  <property fmtid="{D5CDD505-2E9C-101B-9397-08002B2CF9AE}" pid="5" name="Farbformat">
    <vt:lpwstr>indicated colours</vt:lpwstr>
  </property>
  <property fmtid="{D5CDD505-2E9C-101B-9397-08002B2CF9AE}" pid="6" name="Auflösung/Resolution">
    <vt:lpwstr/>
  </property>
  <property fmtid="{D5CDD505-2E9C-101B-9397-08002B2CF9AE}" pid="7" name="ContentType">
    <vt:lpwstr>Dokument</vt:lpwstr>
  </property>
  <property fmtid="{D5CDD505-2E9C-101B-9397-08002B2CF9AE}" pid="8" name="Description0">
    <vt:lpwstr/>
  </property>
  <property fmtid="{D5CDD505-2E9C-101B-9397-08002B2CF9AE}" pid="9" name="Betrifft(Concerns">
    <vt:lpwstr>;#de;#en;#</vt:lpwstr>
  </property>
  <property fmtid="{D5CDD505-2E9C-101B-9397-08002B2CF9AE}" pid="10" name="Title0">
    <vt:lpwstr>Powerpoint master 2009 for Office 2003</vt:lpwstr>
  </property>
  <property fmtid="{D5CDD505-2E9C-101B-9397-08002B2CF9AE}" pid="11" name="Geeignet für">
    <vt:lpwstr>;#Screen e.g.PowerPoint;#</vt:lpwstr>
  </property>
  <property fmtid="{D5CDD505-2E9C-101B-9397-08002B2CF9AE}" pid="12" name="für/for">
    <vt:lpwstr>Vorlage/Template</vt:lpwstr>
  </property>
</Properties>
</file>